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wdp" ContentType="image/vnd.ms-photo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sldIdLst>
    <p:sldId id="256" r:id="rId2"/>
    <p:sldId id="454" r:id="rId3"/>
    <p:sldId id="474" r:id="rId4"/>
    <p:sldId id="464" r:id="rId5"/>
    <p:sldId id="475" r:id="rId6"/>
    <p:sldId id="476" r:id="rId7"/>
    <p:sldId id="469" r:id="rId8"/>
    <p:sldId id="471" r:id="rId9"/>
    <p:sldId id="472" r:id="rId10"/>
    <p:sldId id="466" r:id="rId11"/>
    <p:sldId id="477" r:id="rId12"/>
    <p:sldId id="478" r:id="rId13"/>
    <p:sldId id="467" r:id="rId14"/>
    <p:sldId id="473" r:id="rId15"/>
  </p:sldIdLst>
  <p:sldSz cx="9144000" cy="5143500" type="screen16x9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190" autoAdjust="0"/>
    <p:restoredTop sz="96127" autoAdjust="0"/>
  </p:normalViewPr>
  <p:slideViewPr>
    <p:cSldViewPr>
      <p:cViewPr>
        <p:scale>
          <a:sx n="90" d="100"/>
          <a:sy n="90" d="100"/>
        </p:scale>
        <p:origin x="-672" y="-714"/>
      </p:cViewPr>
      <p:guideLst>
        <p:guide orient="horz" pos="162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koptekst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Tijdelijke aanduiding voor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0F1027E-FD26-4005-959D-7B4DDF3FA2CB}" type="datetimeFigureOut">
              <a:rPr lang="en-US" smtClean="0"/>
              <a:pPr/>
              <a:t>10/10/2013</a:t>
            </a:fld>
            <a:endParaRPr lang="en-US"/>
          </a:p>
        </p:txBody>
      </p:sp>
      <p:sp>
        <p:nvSpPr>
          <p:cNvPr id="4" name="Tijdelijke aanduiding voor dia-afbeelding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Tijdelijke aanduiding voor notiti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nl-NL" smtClean="0"/>
              <a:t>Klik om de modelstijlen te bewerken</a:t>
            </a:r>
          </a:p>
          <a:p>
            <a:pPr lvl="1"/>
            <a:r>
              <a:rPr lang="nl-NL" smtClean="0"/>
              <a:t>Tweede niveau</a:t>
            </a:r>
          </a:p>
          <a:p>
            <a:pPr lvl="2"/>
            <a:r>
              <a:rPr lang="nl-NL" smtClean="0"/>
              <a:t>Derde niveau</a:t>
            </a:r>
          </a:p>
          <a:p>
            <a:pPr lvl="3"/>
            <a:r>
              <a:rPr lang="nl-NL" smtClean="0"/>
              <a:t>Vierde niveau</a:t>
            </a:r>
          </a:p>
          <a:p>
            <a:pPr lvl="4"/>
            <a:r>
              <a:rPr lang="nl-NL" smtClean="0"/>
              <a:t>Vijfde niveau</a:t>
            </a:r>
            <a:endParaRPr lang="en-US"/>
          </a:p>
        </p:txBody>
      </p:sp>
      <p:sp>
        <p:nvSpPr>
          <p:cNvPr id="6" name="Tijdelijke aanduiding voor voettekst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Tijdelijke aanduiding voor dianumm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B7856996-2940-4416-A1B9-45A59BCDAD3B}" type="slidenum">
              <a:rPr lang="en-US" smtClean="0"/>
              <a:pPr/>
              <a:t>‹nr.›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4652432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jdelijke aanduiding voor dia-afbeelding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Tijdelijke aanduiding voor notities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Tijdelijke aanduiding voor dianumm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B7856996-2940-4416-A1B9-45A59BCDAD3B}" type="slidenum">
              <a:rPr lang="en-US" smtClean="0"/>
              <a:pPr/>
              <a:t>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7119420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5009E60-1404-4652-93AB-67DD670D28DA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10</a:t>
            </a:fld>
            <a:endParaRPr lang="en-US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5009E60-1404-4652-93AB-67DD670D28DA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11</a:t>
            </a:fld>
            <a:endParaRPr lang="en-US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8066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C5009E60-1404-4652-93AB-67DD670D28DA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12</a:t>
            </a:fld>
            <a:endParaRPr lang="en-US" sz="1200"/>
          </a:p>
        </p:txBody>
      </p:sp>
      <p:sp>
        <p:nvSpPr>
          <p:cNvPr id="88067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8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64C497CA-676F-417C-890F-3CB6BCD478ED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13</a:t>
            </a:fld>
            <a:endParaRPr lang="en-US" sz="1200"/>
          </a:p>
        </p:txBody>
      </p:sp>
      <p:sp>
        <p:nvSpPr>
          <p:cNvPr id="8909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909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0114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D80063AD-21DD-4648-AE6E-ED747AC0082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14</a:t>
            </a:fld>
            <a:endParaRPr lang="en-US" sz="1200"/>
          </a:p>
        </p:txBody>
      </p:sp>
      <p:sp>
        <p:nvSpPr>
          <p:cNvPr id="90115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6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8130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58C1D828-0C0C-4744-B460-6DC37B2D5E77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2</a:t>
            </a:fld>
            <a:endParaRPr lang="en-US" sz="1200"/>
          </a:p>
        </p:txBody>
      </p:sp>
      <p:sp>
        <p:nvSpPr>
          <p:cNvPr id="481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481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5A9575BC-8AE1-4F13-A482-73B48421BA0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3</a:t>
            </a:fld>
            <a:endParaRPr lang="en-US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5A9575BC-8AE1-4F13-A482-73B48421BA0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4</a:t>
            </a:fld>
            <a:endParaRPr lang="en-US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5A9575BC-8AE1-4F13-A482-73B48421BA0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5</a:t>
            </a:fld>
            <a:endParaRPr lang="en-US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5A9575BC-8AE1-4F13-A482-73B48421BA0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6</a:t>
            </a:fld>
            <a:endParaRPr lang="en-US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5A9575BC-8AE1-4F13-A482-73B48421BA0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7</a:t>
            </a:fld>
            <a:endParaRPr lang="en-US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5A9575BC-8AE1-4F13-A482-73B48421BA0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8</a:t>
            </a:fld>
            <a:endParaRPr lang="en-US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7"/>
          <p:cNvSpPr txBox="1">
            <a:spLocks noGrp="1" noChangeArrowheads="1"/>
          </p:cNvSpPr>
          <p:nvPr/>
        </p:nvSpPr>
        <p:spPr bwMode="auto">
          <a:xfrm>
            <a:off x="3885579" y="8686489"/>
            <a:ext cx="2972421" cy="4575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91435" tIns="45718" rIns="91435" bIns="45718" anchor="b"/>
          <a:lstStyle>
            <a:lvl1pPr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defTabSz="931863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defTabSz="931863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r">
              <a:lnSpc>
                <a:spcPct val="100000"/>
              </a:lnSpc>
              <a:spcAft>
                <a:spcPct val="0"/>
              </a:spcAft>
              <a:buClrTx/>
              <a:buFontTx/>
              <a:buNone/>
            </a:pPr>
            <a:fld id="{5A9575BC-8AE1-4F13-A482-73B48421BA09}" type="slidenum">
              <a:rPr lang="en-US" sz="1200"/>
              <a:pPr algn="r">
                <a:lnSpc>
                  <a:spcPct val="100000"/>
                </a:lnSpc>
                <a:spcAft>
                  <a:spcPct val="0"/>
                </a:spcAft>
                <a:buClrTx/>
                <a:buFontTx/>
                <a:buNone/>
              </a:pPr>
              <a:t>9</a:t>
            </a:fld>
            <a:endParaRPr lang="en-US" sz="1200"/>
          </a:p>
        </p:txBody>
      </p:sp>
      <p:sp>
        <p:nvSpPr>
          <p:cNvPr id="86019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6020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nl-NL" smtClean="0">
              <a:ea typeface="ＭＳ Ｐゴシック" pitchFamily="1" charset="-128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4159642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293076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84123190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3794470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7392453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10/10/2013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4084813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10/10/2013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2128044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10/10/2013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23849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10/10/2013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2827253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10/10/2013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8757051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GB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BC15B90-5919-426D-9FC7-4414B1939A03}" type="datetimeFigureOut">
              <a:rPr lang="en-GB" smtClean="0"/>
              <a:pPr/>
              <a:t>10/10/2013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1386053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13" cstate="screen">
            <a:lum/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GB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GB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BC15B90-5919-426D-9FC7-4414B1939A03}" type="datetimeFigureOut">
              <a:rPr lang="en-GB" smtClean="0"/>
              <a:pPr/>
              <a:t>10/10/2013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30F785E-EEC5-40DE-A74A-B46FC2E95E90}" type="slidenum">
              <a:rPr lang="en-GB" smtClean="0"/>
              <a:pPr/>
              <a:t>‹nr.›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9828477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c.w.a.m.v.overveld@tue.nl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Relationship Id="rId4" Type="http://schemas.openxmlformats.org/officeDocument/2006/relationships/hyperlink" Target="mailto:v.a.j.borghuis@tue.nl" TargetMode="Externa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7.jpeg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microsoft.com/office/2007/relationships/hdphoto" Target="../media/hdphoto4.wdp"/><Relationship Id="rId4" Type="http://schemas.openxmlformats.org/officeDocument/2006/relationships/image" Target="../media/image7.jpeg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7.xml"/><Relationship Id="rId5" Type="http://schemas.microsoft.com/office/2007/relationships/hdphoto" Target="../media/hdphoto4.wdp"/><Relationship Id="rId4" Type="http://schemas.openxmlformats.org/officeDocument/2006/relationships/image" Target="../media/image7.jpe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5.wdp"/><Relationship Id="rId4" Type="http://schemas.openxmlformats.org/officeDocument/2006/relationships/image" Target="../media/image8.jpeg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7.xml"/><Relationship Id="rId5" Type="http://schemas.microsoft.com/office/2007/relationships/hdphoto" Target="../media/hdphoto1.wdp"/><Relationship Id="rId4" Type="http://schemas.openxmlformats.org/officeDocument/2006/relationships/image" Target="../media/image3.jpe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g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7.xml"/><Relationship Id="rId5" Type="http://schemas.microsoft.com/office/2007/relationships/hdphoto" Target="../media/hdphoto2.wdp"/><Relationship Id="rId4" Type="http://schemas.openxmlformats.org/officeDocument/2006/relationships/image" Target="../media/image4.jpeg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6.jpeg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6.jpeg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eg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7.xml"/><Relationship Id="rId5" Type="http://schemas.microsoft.com/office/2007/relationships/hdphoto" Target="../media/hdphoto3.wdp"/><Relationship Id="rId4" Type="http://schemas.openxmlformats.org/officeDocument/2006/relationships/image" Target="../media/image6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GB" dirty="0" smtClean="0"/>
              <a:t>A core Course on Modeling</a:t>
            </a:r>
            <a:endParaRPr lang="en-GB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2228850"/>
          </a:xfrm>
        </p:spPr>
        <p:txBody>
          <a:bodyPr>
            <a:normAutofit/>
          </a:bodyPr>
          <a:lstStyle/>
          <a:p>
            <a:r>
              <a:rPr lang="nl-NL" sz="1600" dirty="0" err="1"/>
              <a:t>Introduction</a:t>
            </a:r>
            <a:r>
              <a:rPr lang="nl-NL" sz="1600" dirty="0"/>
              <a:t> </a:t>
            </a:r>
            <a:r>
              <a:rPr lang="nl-NL" sz="1600" dirty="0" err="1"/>
              <a:t>to</a:t>
            </a:r>
            <a:r>
              <a:rPr lang="nl-NL" sz="1600" dirty="0"/>
              <a:t> Modeling</a:t>
            </a:r>
          </a:p>
          <a:p>
            <a:r>
              <a:rPr lang="nl-NL" sz="1600" dirty="0"/>
              <a:t>0LAB0 0LBB0 0LCB0 </a:t>
            </a:r>
            <a:r>
              <a:rPr lang="nl-NL" sz="1600" dirty="0" smtClean="0"/>
              <a:t>0LDB0</a:t>
            </a:r>
          </a:p>
          <a:p>
            <a:r>
              <a:rPr lang="nl-NL" sz="1600" dirty="0" smtClean="0">
                <a:hlinkClick r:id="rId3"/>
              </a:rPr>
              <a:t>c.w.a.m.v.overveld@tue.nl</a:t>
            </a:r>
            <a:endParaRPr lang="nl-NL" sz="1600" dirty="0"/>
          </a:p>
          <a:p>
            <a:r>
              <a:rPr lang="nl-NL" sz="1600" dirty="0" smtClean="0">
                <a:hlinkClick r:id="rId4"/>
              </a:rPr>
              <a:t>v.a.j.borghuis@tue.nl</a:t>
            </a:r>
            <a:r>
              <a:rPr lang="nl-NL" sz="1600" dirty="0" smtClean="0"/>
              <a:t> </a:t>
            </a:r>
          </a:p>
          <a:p>
            <a:endParaRPr lang="nl-NL" sz="1600" dirty="0"/>
          </a:p>
          <a:p>
            <a:r>
              <a:rPr lang="nl-NL" sz="1600" dirty="0" smtClean="0"/>
              <a:t>S.30</a:t>
            </a:r>
            <a:endParaRPr lang="en-US" sz="1600" dirty="0"/>
          </a:p>
          <a:p>
            <a:endParaRPr lang="nl-NL" dirty="0"/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224736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4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5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46" name="Picture 2" descr="http://cdn.morguefile.com/imageData/public/files/f/flyingpete/preview/fldr_2008_11_02/file000100204708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8000"/>
                    </a14:imgEffect>
                    <a14:imgEffect>
                      <a14:brightnessContrast bright="-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951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194400" y="914400"/>
            <a:ext cx="771114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For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y=f(x), we have</a:t>
            </a:r>
          </a:p>
          <a:p>
            <a:pPr algn="l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(y/y)=c(x) (x/x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)</a:t>
            </a:r>
          </a:p>
          <a:p>
            <a:pPr algn="l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What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about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y=f(x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1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,x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2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,x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3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,…)?</a:t>
            </a:r>
          </a:p>
        </p:txBody>
      </p:sp>
      <p:sp>
        <p:nvSpPr>
          <p:cNvPr id="2" name="Rechthoek 1"/>
          <p:cNvSpPr/>
          <p:nvPr/>
        </p:nvSpPr>
        <p:spPr>
          <a:xfrm rot="5400000">
            <a:off x="6786790" y="22485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http://www.morguefile.com/archive/display/165272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4400" y="194400"/>
            <a:ext cx="877066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numerical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nl-NL" sz="32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0920625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6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4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5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46" name="Picture 2" descr="http://cdn.morguefile.com/imageData/public/files/f/flyingpete/preview/fldr_2008_11_02/file000100204708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8000"/>
                    </a14:imgEffect>
                    <a14:imgEffect>
                      <a14:brightnessContrast bright="-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951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194400" y="914400"/>
            <a:ext cx="7711145" cy="147732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For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y=f(x), we have</a:t>
            </a:r>
          </a:p>
          <a:p>
            <a:pPr algn="l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(y/y)=c(x) (x/x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)</a:t>
            </a:r>
          </a:p>
          <a:p>
            <a:pPr algn="l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What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about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y=f(x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1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,x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2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,x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3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,…)?</a:t>
            </a:r>
          </a:p>
        </p:txBody>
      </p:sp>
      <p:sp>
        <p:nvSpPr>
          <p:cNvPr id="2" name="Rechthoek 1"/>
          <p:cNvSpPr/>
          <p:nvPr/>
        </p:nvSpPr>
        <p:spPr>
          <a:xfrm rot="5400000">
            <a:off x="6786790" y="22485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http://www.morguefile.com/archive/display/165272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4400" y="194400"/>
            <a:ext cx="877066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numerical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nl-NL" sz="32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10" name="Tekstvak 9"/>
          <p:cNvSpPr txBox="1"/>
          <p:nvPr/>
        </p:nvSpPr>
        <p:spPr>
          <a:xfrm>
            <a:off x="5291634" y="1196330"/>
            <a:ext cx="3600846" cy="2616101"/>
          </a:xfrm>
          <a:prstGeom prst="rect">
            <a:avLst/>
          </a:prstGeom>
          <a:blipFill dpi="0" rotWithShape="1">
            <a:blip r:embed="rId6">
              <a:alphaModFix amt="59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uncertainties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two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more input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quantities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contribute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the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total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1" name="Tekstvak 10"/>
          <p:cNvSpPr txBox="1"/>
          <p:nvPr/>
        </p:nvSpPr>
        <p:spPr>
          <a:xfrm>
            <a:off x="6260612" y="987574"/>
            <a:ext cx="1707719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6622077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4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5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146" name="Picture 2" descr="http://cdn.morguefile.com/imageData/public/files/f/flyingpete/preview/fldr_2008_11_02/file0001002047082.jpg"/>
          <p:cNvPicPr>
            <a:picLocks noChangeAspect="1" noChangeArrowheads="1"/>
          </p:cNvPicPr>
          <p:nvPr/>
        </p:nvPicPr>
        <p:blipFill rotWithShape="1"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28000"/>
                    </a14:imgEffect>
                    <a14:imgEffect>
                      <a14:brightnessContrast bright="-33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 t="7951"/>
          <a:stretch/>
        </p:blipFill>
        <p:spPr bwMode="auto">
          <a:xfrm>
            <a:off x="0" y="0"/>
            <a:ext cx="9144000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194400" y="914400"/>
            <a:ext cx="7711145" cy="40626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For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y=f(x), we have</a:t>
            </a:r>
          </a:p>
          <a:p>
            <a:pPr algn="l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(y/y)=c(x) (x/x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)</a:t>
            </a:r>
          </a:p>
          <a:p>
            <a:pPr algn="l" eaLnBrk="1" hangingPunct="1"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What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about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y=f(x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1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,x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2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,x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3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,…)?</a:t>
            </a:r>
          </a:p>
          <a:p>
            <a:pPr algn="l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  <a:p>
            <a:pPr algn="l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First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try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:</a:t>
            </a:r>
          </a:p>
          <a:p>
            <a:pPr algn="l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(y/y)=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  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|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c(x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) | (x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/x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).</a:t>
            </a:r>
          </a:p>
          <a:p>
            <a:pPr algn="l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This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is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too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pessimistic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: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if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are independent,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they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will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not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all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be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extreme at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the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same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time.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A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better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formula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is:</a:t>
            </a:r>
          </a:p>
          <a:p>
            <a:pPr algn="l" eaLnBrk="1" hangingPunct="1">
              <a:buFontTx/>
              <a:buNone/>
            </a:pP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(y/y)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2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= 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c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2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(x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) (x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/x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)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2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2" name="Rechthoek 1"/>
          <p:cNvSpPr/>
          <p:nvPr/>
        </p:nvSpPr>
        <p:spPr>
          <a:xfrm rot="5400000">
            <a:off x="6786790" y="22485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http://www.morguefile.com/archive/display/165272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4400" y="194400"/>
            <a:ext cx="877066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numerical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nl-NL" sz="32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42217015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6" grpId="0" uiExpand="1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3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4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5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122" name="Picture 2" descr="http://cdn.morguefile.com/imageData/public/files/j/jeltovski/preview/fldr_2011_08_20/file8111313896923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31000"/>
                    </a14:imgEffect>
                    <a14:imgEffect>
                      <a14:brightnessContrast bright="-31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-9391"/>
            <a:ext cx="9137029" cy="515289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29736" name="Text Box 8"/>
          <p:cNvSpPr txBox="1">
            <a:spLocks noChangeArrowheads="1"/>
          </p:cNvSpPr>
          <p:nvPr/>
        </p:nvSpPr>
        <p:spPr bwMode="auto">
          <a:xfrm>
            <a:off x="194400" y="914400"/>
            <a:ext cx="8842096" cy="36933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Propagation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of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uncertainty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: (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y/y)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2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= 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c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2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(x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) (x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/x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)</a:t>
            </a:r>
            <a:r>
              <a:rPr lang="nl-NL" baseline="30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2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.</a:t>
            </a:r>
          </a:p>
          <a:p>
            <a:pPr algn="l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  <a:p>
            <a:pPr algn="l" eaLnBrk="1" hangingPunct="1"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Properties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:</a:t>
            </a:r>
          </a:p>
          <a:p>
            <a:pPr algn="l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  <a:p>
            <a:pPr algn="l" eaLnBrk="1" hangingPunct="1">
              <a:buFont typeface="Arial" pitchFamily="34" charset="0"/>
              <a:buChar char="•"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All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x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/x</a:t>
            </a:r>
            <a:r>
              <a:rPr lang="nl-NL" baseline="-25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occur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squared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.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Therefore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,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spreading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proportional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n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rather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than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n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for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n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arguments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.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All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c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occur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squared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.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So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even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if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f/x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&lt;0:  no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compensation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with ‘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negative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contributions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’.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One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rotten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apple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…</a:t>
            </a:r>
          </a:p>
          <a:p>
            <a:pPr algn="l" eaLnBrk="1" hangingPunct="1">
              <a:buFont typeface="Arial" pitchFamily="34" charset="0"/>
              <a:buChar char="•"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To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seek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room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for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improvement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, search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for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x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with large 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and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large c</a:t>
            </a:r>
            <a:r>
              <a:rPr lang="nl-NL" baseline="-25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2" name="Rechthoek 1"/>
          <p:cNvSpPr/>
          <p:nvPr/>
        </p:nvSpPr>
        <p:spPr>
          <a:xfrm rot="5400000">
            <a:off x="6436166" y="2460709"/>
            <a:ext cx="5150138" cy="215444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http://cdn.morguefile.com/imageData/public/files/j/jeltovski/preview/fldr_2011_08_20/file8111313896923.jpg</a:t>
            </a:r>
          </a:p>
        </p:txBody>
      </p:sp>
      <p:sp>
        <p:nvSpPr>
          <p:cNvPr id="9" name="Text Box 8"/>
          <p:cNvSpPr txBox="1">
            <a:spLocks noChangeArrowheads="1"/>
          </p:cNvSpPr>
          <p:nvPr/>
        </p:nvSpPr>
        <p:spPr bwMode="auto">
          <a:xfrm>
            <a:off x="194400" y="194400"/>
            <a:ext cx="877066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numerical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nl-NL" sz="32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48179139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 nodeType="clickPar">
                      <p:stCondLst>
                        <p:cond delay="indefinite"/>
                      </p:stCondLst>
                      <p:childTnLst>
                        <p:par>
                          <p:cTn id="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 nodeType="clickPar">
                      <p:stCondLst>
                        <p:cond delay="indefinite"/>
                      </p:stCondLst>
                      <p:childTnLst>
                        <p:par>
                          <p:cTn id="1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97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29736" grpId="0" uiExpand="1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5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6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sp>
        <p:nvSpPr>
          <p:cNvPr id="45063" name="Text Box 8"/>
          <p:cNvSpPr txBox="1">
            <a:spLocks noChangeArrowheads="1"/>
          </p:cNvSpPr>
          <p:nvPr/>
        </p:nvSpPr>
        <p:spPr bwMode="auto">
          <a:xfrm>
            <a:off x="194401" y="194400"/>
            <a:ext cx="7946252" cy="553997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1084263" indent="-4572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/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Summary</a:t>
            </a:r>
          </a:p>
          <a:p>
            <a:pPr algn="l" eaLnBrk="1" hangingPunct="1"/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algn="l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Confidence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for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box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models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</a:t>
            </a:r>
          </a:p>
          <a:p>
            <a:pPr marL="0" lvl="1" indent="0" algn="l" eaLnBrk="1" hangingPunct="1"/>
            <a:r>
              <a:rPr lang="nl-NL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Structural</a:t>
            </a:r>
            <a:r>
              <a:rPr lang="nl-N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validity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do we believe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mechanism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inside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glass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box?</a:t>
            </a:r>
          </a:p>
          <a:p>
            <a:pPr marL="0" lvl="1" indent="0" algn="l" eaLnBrk="1" hangingPunct="1"/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validity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: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what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is the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numerical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the model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outcome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</a:p>
          <a:p>
            <a:pPr marL="0" lvl="1" indent="0" algn="l" eaLnBrk="1" hangingPunct="1"/>
            <a:r>
              <a:rPr lang="nl-NL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Sensitivity</a:t>
            </a:r>
            <a:r>
              <a:rPr lang="nl-N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analysis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the </a:t>
            </a:r>
            <a:r>
              <a:rPr lang="nl-NL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propagation</a:t>
            </a:r>
            <a:r>
              <a:rPr lang="nl-NL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of </a:t>
            </a:r>
            <a:r>
              <a:rPr lang="nl-NL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input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data: these are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expressed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in terms of the 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condition</a:t>
            </a:r>
            <a:r>
              <a:rPr lang="nl-NL" dirty="0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numbers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algn="l" eaLnBrk="1" hangingPunct="1"/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pPr marL="0" lvl="1" indent="0" algn="l" eaLnBrk="1" hangingPunct="1"/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Sensitivity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analysis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helps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decide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if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a model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should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be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improved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.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" charset="2"/>
            </a:endParaRPr>
          </a:p>
          <a:p>
            <a:pPr algn="l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" charset="2"/>
            </a:endParaRPr>
          </a:p>
          <a:p>
            <a:pPr algn="l" eaLnBrk="1" hangingPunct="1">
              <a:buFontTx/>
              <a:buNone/>
            </a:pP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sym typeface="Symbol" pitchFamily="1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224910461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506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4506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4506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4506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0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4506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5063" grpId="0" uiExpand="1" build="p" bldLvl="5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9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10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grpSp>
        <p:nvGrpSpPr>
          <p:cNvPr id="13" name="Group 32"/>
          <p:cNvGrpSpPr>
            <a:grpSpLocks/>
          </p:cNvGrpSpPr>
          <p:nvPr/>
        </p:nvGrpSpPr>
        <p:grpSpPr bwMode="auto">
          <a:xfrm>
            <a:off x="2854326" y="2550319"/>
            <a:ext cx="2644775" cy="1965722"/>
            <a:chOff x="3663" y="1480"/>
            <a:chExt cx="1666" cy="1651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4" name="Oval 12"/>
            <p:cNvSpPr>
              <a:spLocks noChangeArrowheads="1"/>
            </p:cNvSpPr>
            <p:nvPr/>
          </p:nvSpPr>
          <p:spPr bwMode="auto">
            <a:xfrm>
              <a:off x="4063" y="1480"/>
              <a:ext cx="1240" cy="322"/>
            </a:xfrm>
            <a:prstGeom prst="ellipse">
              <a:avLst/>
            </a:prstGeom>
            <a:solidFill>
              <a:srgbClr val="FFCC99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5" name="Text Box 16"/>
            <p:cNvSpPr txBox="1">
              <a:spLocks noChangeArrowheads="1"/>
            </p:cNvSpPr>
            <p:nvPr/>
          </p:nvSpPr>
          <p:spPr bwMode="auto">
            <a:xfrm>
              <a:off x="3663" y="1532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define</a:t>
              </a:r>
              <a:endParaRPr lang="nl-NL" sz="12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endParaRPr>
            </a:p>
          </p:txBody>
        </p:sp>
        <p:sp>
          <p:nvSpPr>
            <p:cNvPr id="16" name="Oval 13"/>
            <p:cNvSpPr>
              <a:spLocks noChangeArrowheads="1"/>
            </p:cNvSpPr>
            <p:nvPr/>
          </p:nvSpPr>
          <p:spPr bwMode="auto">
            <a:xfrm>
              <a:off x="4059" y="1812"/>
              <a:ext cx="1240" cy="321"/>
            </a:xfrm>
            <a:prstGeom prst="ellipse">
              <a:avLst/>
            </a:prstGeom>
            <a:solidFill>
              <a:srgbClr val="FFCC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7" name="Text Box 17"/>
            <p:cNvSpPr txBox="1">
              <a:spLocks noChangeArrowheads="1"/>
            </p:cNvSpPr>
            <p:nvPr/>
          </p:nvSpPr>
          <p:spPr bwMode="auto">
            <a:xfrm>
              <a:off x="3666" y="1874"/>
              <a:ext cx="620" cy="12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conceptualize</a:t>
              </a:r>
            </a:p>
          </p:txBody>
        </p:sp>
        <p:sp>
          <p:nvSpPr>
            <p:cNvPr id="18" name="Oval 15"/>
            <p:cNvSpPr>
              <a:spLocks noChangeArrowheads="1"/>
            </p:cNvSpPr>
            <p:nvPr/>
          </p:nvSpPr>
          <p:spPr bwMode="auto">
            <a:xfrm>
              <a:off x="4059" y="2810"/>
              <a:ext cx="1240" cy="321"/>
            </a:xfrm>
            <a:prstGeom prst="ellipse">
              <a:avLst/>
            </a:prstGeom>
            <a:solidFill>
              <a:srgbClr val="9933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19" name="Text Box 19"/>
            <p:cNvSpPr txBox="1">
              <a:spLocks noChangeArrowheads="1"/>
            </p:cNvSpPr>
            <p:nvPr/>
          </p:nvSpPr>
          <p:spPr bwMode="auto">
            <a:xfrm>
              <a:off x="3666" y="2940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conclude</a:t>
              </a:r>
            </a:p>
          </p:txBody>
        </p:sp>
        <p:sp>
          <p:nvSpPr>
            <p:cNvPr id="20" name="Text Box 18"/>
            <p:cNvSpPr txBox="1">
              <a:spLocks noChangeArrowheads="1"/>
            </p:cNvSpPr>
            <p:nvPr/>
          </p:nvSpPr>
          <p:spPr bwMode="auto">
            <a:xfrm>
              <a:off x="3666" y="2582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execute</a:t>
              </a:r>
            </a:p>
          </p:txBody>
        </p:sp>
        <p:sp>
          <p:nvSpPr>
            <p:cNvPr id="21" name="Oval 28"/>
            <p:cNvSpPr>
              <a:spLocks noChangeArrowheads="1"/>
            </p:cNvSpPr>
            <p:nvPr/>
          </p:nvSpPr>
          <p:spPr bwMode="auto">
            <a:xfrm>
              <a:off x="4059" y="2477"/>
              <a:ext cx="1240" cy="321"/>
            </a:xfrm>
            <a:prstGeom prst="ellipse">
              <a:avLst/>
            </a:prstGeom>
            <a:solidFill>
              <a:srgbClr val="FF66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2" name="Oval 14"/>
            <p:cNvSpPr>
              <a:spLocks noChangeArrowheads="1"/>
            </p:cNvSpPr>
            <p:nvPr/>
          </p:nvSpPr>
          <p:spPr bwMode="auto">
            <a:xfrm>
              <a:off x="4059" y="2145"/>
              <a:ext cx="1240" cy="321"/>
            </a:xfrm>
            <a:prstGeom prst="ellipse">
              <a:avLst/>
            </a:prstGeom>
            <a:solidFill>
              <a:srgbClr val="FF9900"/>
            </a:solidFill>
            <a:ln>
              <a:noFill/>
            </a:ln>
            <a:extLs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round/>
                  <a:headEnd/>
                  <a:tailEnd/>
                </a14:hiddenLine>
              </a:ext>
            </a:extLst>
          </p:spPr>
          <p:txBody>
            <a:bodyPr wrap="none" lIns="0" tIns="0" rIns="0" bIns="0" anchor="ctr"/>
            <a:lstStyle/>
            <a:p>
              <a:pPr algn="l"/>
              <a:endParaRPr lang="nl-NL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3" name="Text Box 29"/>
            <p:cNvSpPr txBox="1">
              <a:spLocks noChangeArrowheads="1"/>
            </p:cNvSpPr>
            <p:nvPr/>
          </p:nvSpPr>
          <p:spPr bwMode="auto">
            <a:xfrm>
              <a:off x="3666" y="2238"/>
              <a:ext cx="620" cy="155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 lIns="0" tIns="0" rIns="0" bIns="0">
              <a:spAutoFit/>
            </a:bodyPr>
            <a:lstStyle>
              <a:lvl1pPr marL="180975" indent="-180975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1pPr>
              <a:lvl2pPr marL="742950" indent="-28575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2pPr>
              <a:lvl3pPr marL="11430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3pPr>
              <a:lvl4pPr marL="16002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4pPr>
              <a:lvl5pPr marL="2057400" indent="-228600" eaLnBrk="0" hangingPunct="0"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5pPr>
              <a:lvl6pPr marL="25146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6pPr>
              <a:lvl7pPr marL="29718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7pPr>
              <a:lvl8pPr marL="34290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8pPr>
              <a:lvl9pPr marL="3886200" indent="-228600" algn="ctr" eaLnBrk="0" fontAlgn="base" hangingPunct="0">
                <a:lnSpc>
                  <a:spcPct val="110000"/>
                </a:lnSpc>
                <a:spcBef>
                  <a:spcPct val="0"/>
                </a:spcBef>
                <a:spcAft>
                  <a:spcPct val="50000"/>
                </a:spcAft>
                <a:buClr>
                  <a:schemeClr val="tx2"/>
                </a:buClr>
                <a:buChar char="•"/>
                <a:defRPr sz="2400">
                  <a:solidFill>
                    <a:schemeClr val="tx1"/>
                  </a:solidFill>
                  <a:latin typeface="Arial" pitchFamily="34" charset="0"/>
                  <a:ea typeface="ＭＳ Ｐゴシック" pitchFamily="1" charset="-128"/>
                </a:defRPr>
              </a:lvl9pPr>
            </a:lstStyle>
            <a:p>
              <a:pPr algn="l" eaLnBrk="1" hangingPunct="1">
                <a:spcBef>
                  <a:spcPct val="50000"/>
                </a:spcBef>
                <a:buFontTx/>
                <a:buNone/>
              </a:pPr>
              <a:r>
                <a:rPr lang="nl-NL" sz="12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  <a:latin typeface="+mn-lt"/>
                </a:rPr>
                <a:t>formalize</a:t>
              </a:r>
            </a:p>
          </p:txBody>
        </p:sp>
        <p:sp>
          <p:nvSpPr>
            <p:cNvPr id="24" name="Text Box 43"/>
            <p:cNvSpPr txBox="1">
              <a:spLocks noChangeArrowheads="1"/>
            </p:cNvSpPr>
            <p:nvPr/>
          </p:nvSpPr>
          <p:spPr bwMode="auto">
            <a:xfrm>
              <a:off x="4459" y="1498"/>
              <a:ext cx="474" cy="280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10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formulate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10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purpose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5" name="Text Box 44"/>
            <p:cNvSpPr txBox="1">
              <a:spLocks noChangeArrowheads="1"/>
            </p:cNvSpPr>
            <p:nvPr/>
          </p:nvSpPr>
          <p:spPr bwMode="auto">
            <a:xfrm>
              <a:off x="4195" y="1842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identify</a:t>
              </a:r>
            </a:p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entities</a:t>
              </a:r>
            </a:p>
          </p:txBody>
        </p:sp>
        <p:sp>
          <p:nvSpPr>
            <p:cNvPr id="26" name="Text Box 45"/>
            <p:cNvSpPr txBox="1">
              <a:spLocks noChangeArrowheads="1"/>
            </p:cNvSpPr>
            <p:nvPr/>
          </p:nvSpPr>
          <p:spPr bwMode="auto">
            <a:xfrm>
              <a:off x="4855" y="1844"/>
              <a:ext cx="474" cy="259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choose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9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relations</a:t>
              </a:r>
            </a:p>
          </p:txBody>
        </p:sp>
        <p:sp>
          <p:nvSpPr>
            <p:cNvPr id="27" name="Text Box 46"/>
            <p:cNvSpPr txBox="1">
              <a:spLocks noChangeArrowheads="1"/>
            </p:cNvSpPr>
            <p:nvPr/>
          </p:nvSpPr>
          <p:spPr bwMode="auto">
            <a:xfrm>
              <a:off x="4195" y="222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obtain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values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  <p:sp>
          <p:nvSpPr>
            <p:cNvPr id="28" name="Text Box 47"/>
            <p:cNvSpPr txBox="1">
              <a:spLocks noChangeArrowheads="1"/>
            </p:cNvSpPr>
            <p:nvPr/>
          </p:nvSpPr>
          <p:spPr bwMode="auto">
            <a:xfrm>
              <a:off x="4855" y="2227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formalize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relations</a:t>
              </a:r>
            </a:p>
          </p:txBody>
        </p:sp>
        <p:sp>
          <p:nvSpPr>
            <p:cNvPr id="29" name="Text Box 48"/>
            <p:cNvSpPr txBox="1">
              <a:spLocks noChangeArrowheads="1"/>
            </p:cNvSpPr>
            <p:nvPr/>
          </p:nvSpPr>
          <p:spPr bwMode="auto">
            <a:xfrm>
              <a:off x="419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operate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model</a:t>
              </a:r>
            </a:p>
          </p:txBody>
        </p:sp>
        <p:sp>
          <p:nvSpPr>
            <p:cNvPr id="30" name="Text Box 49"/>
            <p:cNvSpPr txBox="1">
              <a:spLocks noChangeArrowheads="1"/>
            </p:cNvSpPr>
            <p:nvPr/>
          </p:nvSpPr>
          <p:spPr bwMode="auto">
            <a:xfrm>
              <a:off x="4855" y="2554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obtain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</a:t>
              </a:r>
            </a:p>
          </p:txBody>
        </p:sp>
        <p:sp>
          <p:nvSpPr>
            <p:cNvPr id="31" name="Text Box 50"/>
            <p:cNvSpPr txBox="1">
              <a:spLocks noChangeArrowheads="1"/>
            </p:cNvSpPr>
            <p:nvPr/>
          </p:nvSpPr>
          <p:spPr bwMode="auto">
            <a:xfrm>
              <a:off x="419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present</a:t>
              </a: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</a:t>
              </a:r>
            </a:p>
          </p:txBody>
        </p:sp>
        <p:sp>
          <p:nvSpPr>
            <p:cNvPr id="32" name="Text Box 51"/>
            <p:cNvSpPr txBox="1">
              <a:spLocks noChangeArrowheads="1"/>
            </p:cNvSpPr>
            <p:nvPr/>
          </p:nvSpPr>
          <p:spPr bwMode="auto">
            <a:xfrm>
              <a:off x="4855" y="2882"/>
              <a:ext cx="474" cy="237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lIns="0" tIns="0" rIns="0" bIns="0">
              <a:spAutoFit/>
            </a:bodyPr>
            <a:lstStyle/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interpret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  <a:p>
              <a:pPr marL="180975" indent="-180975" algn="l">
                <a:lnSpc>
                  <a:spcPts val="800"/>
                </a:lnSpc>
                <a:spcBef>
                  <a:spcPct val="50000"/>
                </a:spcBef>
                <a:buFontTx/>
                <a:buNone/>
                <a:defRPr/>
              </a:pPr>
              <a:r>
                <a:rPr lang="nl-NL" sz="10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>
                        <a:alpha val="43137"/>
                      </a:srgbClr>
                    </a:outerShdw>
                  </a:effectLst>
                </a:rPr>
                <a:t>result</a:t>
              </a:r>
              <a:endParaRPr lang="nl-NL" sz="1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endParaRPr>
            </a:p>
          </p:txBody>
        </p:sp>
      </p:grpSp>
      <p:sp>
        <p:nvSpPr>
          <p:cNvPr id="34" name="Text Box 139"/>
          <p:cNvSpPr txBox="1">
            <a:spLocks noChangeArrowheads="1"/>
          </p:cNvSpPr>
          <p:nvPr/>
        </p:nvSpPr>
        <p:spPr bwMode="auto">
          <a:xfrm>
            <a:off x="2880320" y="1653779"/>
            <a:ext cx="4716016" cy="73866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pitchFamily="34" charset="0"/>
                <a:ea typeface="ＭＳ Ｐゴシック" pitchFamily="1" charset="-128"/>
              </a:defRPr>
            </a:lvl9pPr>
          </a:lstStyle>
          <a:p>
            <a:pPr marL="0" indent="0" algn="l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Conclusion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interpret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result</a:t>
            </a:r>
            <a:endParaRPr lang="nl-NL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  <a:p>
            <a:pPr marL="0" indent="0" algn="l" eaLnBrk="1" hangingPunct="1">
              <a:buFontTx/>
              <a:buNone/>
            </a:pP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Reflection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 right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outcome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?</a:t>
            </a:r>
            <a:endParaRPr lang="nl-NL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</a:endParaRPr>
          </a:p>
        </p:txBody>
      </p:sp>
      <p:grpSp>
        <p:nvGrpSpPr>
          <p:cNvPr id="2" name="Groep 1"/>
          <p:cNvGrpSpPr/>
          <p:nvPr/>
        </p:nvGrpSpPr>
        <p:grpSpPr>
          <a:xfrm>
            <a:off x="5500083" y="2612232"/>
            <a:ext cx="2199325" cy="1918942"/>
            <a:chOff x="4932363" y="1563688"/>
            <a:chExt cx="4211637" cy="3074047"/>
          </a:xfrm>
        </p:grpSpPr>
        <p:grpSp>
          <p:nvGrpSpPr>
            <p:cNvPr id="35" name="Group 68"/>
            <p:cNvGrpSpPr>
              <a:grpSpLocks/>
            </p:cNvGrpSpPr>
            <p:nvPr/>
          </p:nvGrpSpPr>
          <p:grpSpPr bwMode="auto">
            <a:xfrm>
              <a:off x="4932363" y="1563688"/>
              <a:ext cx="4211637" cy="622449"/>
              <a:chOff x="3107" y="1642"/>
              <a:chExt cx="2653" cy="523"/>
            </a:xfrm>
          </p:grpSpPr>
          <p:sp>
            <p:nvSpPr>
              <p:cNvPr id="36" name="AutoShape 33"/>
              <p:cNvSpPr>
                <a:spLocks noChangeArrowheads="1"/>
              </p:cNvSpPr>
              <p:nvPr/>
            </p:nvSpPr>
            <p:spPr bwMode="auto">
              <a:xfrm>
                <a:off x="3107" y="1642"/>
                <a:ext cx="1088" cy="408"/>
              </a:xfrm>
              <a:prstGeom prst="rightArrow">
                <a:avLst>
                  <a:gd name="adj1" fmla="val 50000"/>
                  <a:gd name="adj2" fmla="val 66667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FF9A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endParaRPr lang="nl-NL" sz="800"/>
              </a:p>
            </p:txBody>
          </p:sp>
          <p:sp>
            <p:nvSpPr>
              <p:cNvPr id="37" name="Text Box 36"/>
              <p:cNvSpPr txBox="1">
                <a:spLocks noChangeArrowheads="1"/>
              </p:cNvSpPr>
              <p:nvPr/>
            </p:nvSpPr>
            <p:spPr bwMode="auto">
              <a:xfrm>
                <a:off x="4195" y="1751"/>
                <a:ext cx="1565" cy="414"/>
              </a:xfrm>
              <a:prstGeom prst="rect">
                <a:avLst/>
              </a:prstGeom>
              <a:solidFill>
                <a:srgbClr val="FFCC99">
                  <a:alpha val="81960"/>
                </a:srgbClr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Right problem?</a:t>
                </a:r>
              </a:p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(problem validation)</a:t>
                </a:r>
              </a:p>
            </p:txBody>
          </p:sp>
        </p:grpSp>
        <p:grpSp>
          <p:nvGrpSpPr>
            <p:cNvPr id="38" name="Group 62"/>
            <p:cNvGrpSpPr>
              <a:grpSpLocks/>
            </p:cNvGrpSpPr>
            <p:nvPr/>
          </p:nvGrpSpPr>
          <p:grpSpPr bwMode="auto">
            <a:xfrm>
              <a:off x="4932363" y="2284412"/>
              <a:ext cx="4211637" cy="492468"/>
              <a:chOff x="3107" y="1752"/>
              <a:chExt cx="2653" cy="414"/>
            </a:xfrm>
          </p:grpSpPr>
          <p:sp>
            <p:nvSpPr>
              <p:cNvPr id="39" name="AutoShape 33"/>
              <p:cNvSpPr>
                <a:spLocks noChangeArrowheads="1"/>
              </p:cNvSpPr>
              <p:nvPr/>
            </p:nvSpPr>
            <p:spPr bwMode="auto">
              <a:xfrm>
                <a:off x="3107" y="1752"/>
                <a:ext cx="1088" cy="408"/>
              </a:xfrm>
              <a:prstGeom prst="rightArrow">
                <a:avLst>
                  <a:gd name="adj1" fmla="val 50000"/>
                  <a:gd name="adj2" fmla="val 66667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FF9A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endParaRPr lang="nl-NL" sz="800"/>
              </a:p>
            </p:txBody>
          </p:sp>
          <p:sp>
            <p:nvSpPr>
              <p:cNvPr id="40" name="Text Box 36"/>
              <p:cNvSpPr txBox="1">
                <a:spLocks noChangeArrowheads="1"/>
              </p:cNvSpPr>
              <p:nvPr/>
            </p:nvSpPr>
            <p:spPr bwMode="auto">
              <a:xfrm>
                <a:off x="4195" y="1752"/>
                <a:ext cx="1565" cy="414"/>
              </a:xfrm>
              <a:prstGeom prst="rect">
                <a:avLst/>
              </a:prstGeom>
              <a:solidFill>
                <a:srgbClr val="FFCC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Right concepts?</a:t>
                </a:r>
              </a:p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(concepts validation)</a:t>
                </a:r>
              </a:p>
            </p:txBody>
          </p:sp>
        </p:grpSp>
        <p:grpSp>
          <p:nvGrpSpPr>
            <p:cNvPr id="41" name="Group 37"/>
            <p:cNvGrpSpPr>
              <a:grpSpLocks/>
            </p:cNvGrpSpPr>
            <p:nvPr/>
          </p:nvGrpSpPr>
          <p:grpSpPr bwMode="auto">
            <a:xfrm>
              <a:off x="4932363" y="2859087"/>
              <a:ext cx="4211637" cy="556970"/>
              <a:chOff x="3107" y="2341"/>
              <a:chExt cx="2653" cy="468"/>
            </a:xfrm>
          </p:grpSpPr>
          <p:sp>
            <p:nvSpPr>
              <p:cNvPr id="42" name="AutoShape 33"/>
              <p:cNvSpPr>
                <a:spLocks noChangeArrowheads="1"/>
              </p:cNvSpPr>
              <p:nvPr/>
            </p:nvSpPr>
            <p:spPr bwMode="auto">
              <a:xfrm>
                <a:off x="3107" y="2401"/>
                <a:ext cx="1088" cy="408"/>
              </a:xfrm>
              <a:prstGeom prst="rightArrow">
                <a:avLst>
                  <a:gd name="adj1" fmla="val 50000"/>
                  <a:gd name="adj2" fmla="val 66667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FF9A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endParaRPr lang="nl-NL" sz="800"/>
              </a:p>
            </p:txBody>
          </p:sp>
          <p:sp>
            <p:nvSpPr>
              <p:cNvPr id="43" name="Text Box 36"/>
              <p:cNvSpPr txBox="1">
                <a:spLocks noChangeArrowheads="1"/>
              </p:cNvSpPr>
              <p:nvPr/>
            </p:nvSpPr>
            <p:spPr bwMode="auto">
              <a:xfrm>
                <a:off x="4195" y="2341"/>
                <a:ext cx="1565" cy="414"/>
              </a:xfrm>
              <a:prstGeom prst="rect">
                <a:avLst/>
              </a:prstGeom>
              <a:solidFill>
                <a:srgbClr val="FF99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Right model?</a:t>
                </a:r>
              </a:p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(model verification)</a:t>
                </a:r>
              </a:p>
            </p:txBody>
          </p:sp>
        </p:grpSp>
        <p:grpSp>
          <p:nvGrpSpPr>
            <p:cNvPr id="44" name="Group 39"/>
            <p:cNvGrpSpPr>
              <a:grpSpLocks/>
            </p:cNvGrpSpPr>
            <p:nvPr/>
          </p:nvGrpSpPr>
          <p:grpSpPr bwMode="auto">
            <a:xfrm>
              <a:off x="4932363" y="3435344"/>
              <a:ext cx="4211637" cy="601301"/>
              <a:chOff x="3107" y="2886"/>
              <a:chExt cx="2653" cy="504"/>
            </a:xfrm>
          </p:grpSpPr>
          <p:sp>
            <p:nvSpPr>
              <p:cNvPr id="45" name="AutoShape 34"/>
              <p:cNvSpPr>
                <a:spLocks noChangeArrowheads="1"/>
              </p:cNvSpPr>
              <p:nvPr/>
            </p:nvSpPr>
            <p:spPr bwMode="auto">
              <a:xfrm>
                <a:off x="3107" y="2982"/>
                <a:ext cx="1088" cy="408"/>
              </a:xfrm>
              <a:prstGeom prst="rightArrow">
                <a:avLst>
                  <a:gd name="adj1" fmla="val 50000"/>
                  <a:gd name="adj2" fmla="val 66667"/>
                </a:avLst>
              </a:prstGeom>
              <a:gradFill rotWithShape="1">
                <a:gsLst>
                  <a:gs pos="0">
                    <a:schemeClr val="folHlink"/>
                  </a:gs>
                  <a:gs pos="100000">
                    <a:srgbClr val="FF9A00"/>
                  </a:gs>
                </a:gsLst>
                <a:lin ang="0" scaled="1"/>
              </a:gradFill>
              <a:ln w="9525">
                <a:noFill/>
                <a:miter lim="800000"/>
                <a:headEnd/>
                <a:tailEnd/>
              </a:ln>
            </p:spPr>
            <p:txBody>
              <a:bodyPr wrap="none" lIns="0" tIns="0" rIns="0" bIns="0" anchor="ctr">
                <a:prstTxWarp prst="textNoShape">
                  <a:avLst/>
                </a:prstTxWarp>
              </a:bodyPr>
              <a:lstStyle/>
              <a:p>
                <a:endParaRPr lang="nl-NL" sz="800"/>
              </a:p>
            </p:txBody>
          </p:sp>
          <p:sp>
            <p:nvSpPr>
              <p:cNvPr id="46" name="Text Box 38"/>
              <p:cNvSpPr txBox="1">
                <a:spLocks noChangeArrowheads="1"/>
              </p:cNvSpPr>
              <p:nvPr/>
            </p:nvSpPr>
            <p:spPr bwMode="auto">
              <a:xfrm>
                <a:off x="4195" y="2886"/>
                <a:ext cx="1565" cy="413"/>
              </a:xfrm>
              <a:prstGeom prst="rect">
                <a:avLst/>
              </a:prstGeom>
              <a:solidFill>
                <a:srgbClr val="FF6600"/>
              </a:solidFill>
              <a:ln w="9525">
                <a:noFill/>
                <a:miter lim="800000"/>
                <a:headEnd/>
                <a:tailEnd/>
              </a:ln>
            </p:spPr>
            <p:txBody>
              <a:bodyPr lIns="0" tIns="0" rIns="0" bIns="0">
                <a:prstTxWarp prst="textNoShape">
                  <a:avLst/>
                </a:prstTxWarp>
                <a:spAutoFit/>
              </a:bodyPr>
              <a:lstStyle/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Right outcome?</a:t>
                </a:r>
              </a:p>
              <a:p>
                <a:pPr marL="180975" indent="-180975">
                  <a:spcBef>
                    <a:spcPct val="50000"/>
                  </a:spcBef>
                </a:pPr>
                <a:r>
                  <a:rPr lang="nl-NL" sz="800"/>
                  <a:t>(outcome verification)</a:t>
                </a:r>
              </a:p>
            </p:txBody>
          </p:sp>
        </p:grpSp>
        <p:sp>
          <p:nvSpPr>
            <p:cNvPr id="47" name="AutoShape 35"/>
            <p:cNvSpPr>
              <a:spLocks noChangeArrowheads="1"/>
            </p:cNvSpPr>
            <p:nvPr/>
          </p:nvSpPr>
          <p:spPr bwMode="auto">
            <a:xfrm>
              <a:off x="4932363" y="4151960"/>
              <a:ext cx="1727200" cy="485775"/>
            </a:xfrm>
            <a:prstGeom prst="rightArrow">
              <a:avLst>
                <a:gd name="adj1" fmla="val 50000"/>
                <a:gd name="adj2" fmla="val 66667"/>
              </a:avLst>
            </a:prstGeom>
            <a:gradFill rotWithShape="1">
              <a:gsLst>
                <a:gs pos="0">
                  <a:schemeClr val="folHlink"/>
                </a:gs>
                <a:gs pos="100000">
                  <a:srgbClr val="FF9A00"/>
                </a:gs>
              </a:gsLst>
              <a:lin ang="0" scaled="1"/>
            </a:gradFill>
            <a:ln w="9525">
              <a:noFill/>
              <a:miter lim="800000"/>
              <a:headEnd/>
              <a:tailEnd/>
            </a:ln>
          </p:spPr>
          <p:txBody>
            <a:bodyPr wrap="none" lIns="0" tIns="0" rIns="0" bIns="0" anchor="ctr">
              <a:prstTxWarp prst="textNoShape">
                <a:avLst/>
              </a:prstTxWarp>
            </a:bodyPr>
            <a:lstStyle/>
            <a:p>
              <a:endParaRPr lang="nl-NL" sz="800"/>
            </a:p>
          </p:txBody>
        </p:sp>
        <p:sp>
          <p:nvSpPr>
            <p:cNvPr id="48" name="Text Box 40"/>
            <p:cNvSpPr txBox="1">
              <a:spLocks noChangeArrowheads="1"/>
            </p:cNvSpPr>
            <p:nvPr/>
          </p:nvSpPr>
          <p:spPr bwMode="auto">
            <a:xfrm>
              <a:off x="6657977" y="3957638"/>
              <a:ext cx="2484438" cy="493043"/>
            </a:xfrm>
            <a:prstGeom prst="rect">
              <a:avLst/>
            </a:prstGeom>
            <a:solidFill>
              <a:srgbClr val="993300"/>
            </a:solidFill>
            <a:ln w="9525">
              <a:noFill/>
              <a:miter lim="800000"/>
              <a:headEnd/>
              <a:tailEnd/>
            </a:ln>
            <a:effectLst/>
          </p:spPr>
          <p:txBody>
            <a:bodyPr lIns="0" tIns="0" rIns="0" bIns="0">
              <a:spAutoFit/>
            </a:bodyPr>
            <a:lstStyle/>
            <a:p>
              <a:pPr marL="180975" indent="-180975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Right </a:t>
              </a:r>
              <a:r>
                <a:rPr lang="nl-NL" sz="8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answer</a:t>
              </a:r>
              <a:r>
                <a:rPr lang="nl-NL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?</a:t>
              </a:r>
            </a:p>
            <a:p>
              <a:pPr marL="180975" indent="-180975" fontAlgn="auto">
                <a:spcBef>
                  <a:spcPct val="50000"/>
                </a:spcBef>
                <a:spcAft>
                  <a:spcPts val="0"/>
                </a:spcAft>
                <a:defRPr/>
              </a:pPr>
              <a:r>
                <a:rPr lang="nl-NL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(</a:t>
              </a:r>
              <a:r>
                <a:rPr lang="nl-NL" sz="8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answer</a:t>
              </a:r>
              <a:r>
                <a:rPr lang="nl-NL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 </a:t>
              </a:r>
              <a:r>
                <a:rPr lang="nl-NL" sz="800" dirty="0" err="1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verification</a:t>
              </a:r>
              <a:r>
                <a:rPr lang="nl-NL" sz="800" dirty="0">
                  <a:solidFill>
                    <a:schemeClr val="bg1"/>
                  </a:solidFill>
                  <a:effectLst>
                    <a:outerShdw blurRad="38100" dist="38100" dir="2700000" algn="tl">
                      <a:srgbClr val="000000"/>
                    </a:outerShdw>
                  </a:effectLst>
                  <a:ea typeface="+mn-ea"/>
                  <a:cs typeface="+mn-cs"/>
                </a:rPr>
                <a:t>)</a:t>
              </a:r>
            </a:p>
          </p:txBody>
        </p:sp>
      </p:grpSp>
      <p:sp>
        <p:nvSpPr>
          <p:cNvPr id="54" name="Oval 144"/>
          <p:cNvSpPr>
            <a:spLocks noChangeArrowheads="1"/>
          </p:cNvSpPr>
          <p:nvPr/>
        </p:nvSpPr>
        <p:spPr bwMode="auto">
          <a:xfrm>
            <a:off x="6239522" y="3282934"/>
            <a:ext cx="1788862" cy="936641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49" name="Oval 144"/>
          <p:cNvSpPr>
            <a:spLocks noChangeArrowheads="1"/>
          </p:cNvSpPr>
          <p:nvPr/>
        </p:nvSpPr>
        <p:spPr bwMode="auto">
          <a:xfrm>
            <a:off x="4518248" y="3721894"/>
            <a:ext cx="945732" cy="492383"/>
          </a:xfrm>
          <a:prstGeom prst="ellipse">
            <a:avLst/>
          </a:prstGeom>
          <a:noFill/>
          <a:ln w="50800" algn="ctr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en-US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50469091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4" grpId="0" animBg="1"/>
      <p:bldP spid="49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http://cdn.morguefile.com/imageData/public/files/m/melodi2/preview/fldr_2009_05_22/file5091243051041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18000"/>
                    </a14:imgEffect>
                    <a14:imgEffect>
                      <a14:brightnessContrast bright="-38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2161" y="0"/>
            <a:ext cx="9136438" cy="51435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194400" y="914400"/>
            <a:ext cx="8194024" cy="132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Quantitative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validation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a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model, input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uncertainties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amplified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or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dampened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nl-NL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>
            <a:off x="395289" y="4192191"/>
            <a:ext cx="20161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14" name="Line 14"/>
          <p:cNvSpPr>
            <a:spLocks noChangeShapeType="1"/>
          </p:cNvSpPr>
          <p:nvPr/>
        </p:nvSpPr>
        <p:spPr bwMode="auto">
          <a:xfrm flipV="1">
            <a:off x="539750" y="2950369"/>
            <a:ext cx="0" cy="135016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17" name="Line 17"/>
          <p:cNvSpPr>
            <a:spLocks noChangeShapeType="1"/>
          </p:cNvSpPr>
          <p:nvPr/>
        </p:nvSpPr>
        <p:spPr bwMode="auto">
          <a:xfrm>
            <a:off x="971550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18" name="Line 18"/>
          <p:cNvSpPr>
            <a:spLocks noChangeShapeType="1"/>
          </p:cNvSpPr>
          <p:nvPr/>
        </p:nvSpPr>
        <p:spPr bwMode="auto">
          <a:xfrm>
            <a:off x="1187450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1" name="Freeform 21"/>
          <p:cNvSpPr>
            <a:spLocks/>
          </p:cNvSpPr>
          <p:nvPr/>
        </p:nvSpPr>
        <p:spPr bwMode="auto">
          <a:xfrm>
            <a:off x="898525" y="2895600"/>
            <a:ext cx="1441450" cy="1188244"/>
          </a:xfrm>
          <a:custGeom>
            <a:avLst/>
            <a:gdLst>
              <a:gd name="T0" fmla="*/ 0 w 1089"/>
              <a:gd name="T1" fmla="*/ 2147483647 h 1179"/>
              <a:gd name="T2" fmla="*/ 2147483647 w 1089"/>
              <a:gd name="T3" fmla="*/ 2147483647 h 1179"/>
              <a:gd name="T4" fmla="*/ 2147483647 w 1089"/>
              <a:gd name="T5" fmla="*/ 0 h 1179"/>
              <a:gd name="T6" fmla="*/ 0 60000 65536"/>
              <a:gd name="T7" fmla="*/ 0 60000 65536"/>
              <a:gd name="T8" fmla="*/ 0 60000 65536"/>
              <a:gd name="T9" fmla="*/ 0 w 1089"/>
              <a:gd name="T10" fmla="*/ 0 h 1179"/>
              <a:gd name="T11" fmla="*/ 1089 w 1089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1179">
                <a:moveTo>
                  <a:pt x="0" y="1179"/>
                </a:moveTo>
                <a:cubicBezTo>
                  <a:pt x="45" y="823"/>
                  <a:pt x="91" y="468"/>
                  <a:pt x="272" y="272"/>
                </a:cubicBezTo>
                <a:cubicBezTo>
                  <a:pt x="453" y="76"/>
                  <a:pt x="953" y="45"/>
                  <a:pt x="1089" y="0"/>
                </a:cubicBezTo>
              </a:path>
            </a:pathLst>
          </a:custGeom>
          <a:noFill/>
          <a:ln w="508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2422" name="Line 22"/>
          <p:cNvSpPr>
            <a:spLocks noChangeShapeType="1"/>
          </p:cNvSpPr>
          <p:nvPr/>
        </p:nvSpPr>
        <p:spPr bwMode="auto">
          <a:xfrm>
            <a:off x="971550" y="3003948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3" name="Line 23"/>
          <p:cNvSpPr>
            <a:spLocks noChangeShapeType="1"/>
          </p:cNvSpPr>
          <p:nvPr/>
        </p:nvSpPr>
        <p:spPr bwMode="auto">
          <a:xfrm>
            <a:off x="1187450" y="3003948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1" name="Line 31"/>
          <p:cNvSpPr>
            <a:spLocks noChangeShapeType="1"/>
          </p:cNvSpPr>
          <p:nvPr/>
        </p:nvSpPr>
        <p:spPr bwMode="auto">
          <a:xfrm>
            <a:off x="468313" y="3165872"/>
            <a:ext cx="1439862" cy="0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2" name="Line 32"/>
          <p:cNvSpPr>
            <a:spLocks noChangeShapeType="1"/>
          </p:cNvSpPr>
          <p:nvPr/>
        </p:nvSpPr>
        <p:spPr bwMode="auto">
          <a:xfrm>
            <a:off x="468313" y="3759994"/>
            <a:ext cx="1439862" cy="0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6" name="AutoShape 36"/>
          <p:cNvSpPr>
            <a:spLocks/>
          </p:cNvSpPr>
          <p:nvPr/>
        </p:nvSpPr>
        <p:spPr bwMode="auto">
          <a:xfrm>
            <a:off x="323850" y="3165872"/>
            <a:ext cx="71438" cy="594122"/>
          </a:xfrm>
          <a:prstGeom prst="leftBrace">
            <a:avLst>
              <a:gd name="adj1" fmla="val 92407"/>
              <a:gd name="adj2" fmla="val 50000"/>
            </a:avLst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102438" name="Text Box 38"/>
          <p:cNvSpPr txBox="1">
            <a:spLocks noChangeArrowheads="1"/>
          </p:cNvSpPr>
          <p:nvPr/>
        </p:nvSpPr>
        <p:spPr bwMode="auto">
          <a:xfrm>
            <a:off x="755651" y="4354116"/>
            <a:ext cx="13684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uncertainty</a:t>
            </a:r>
          </a:p>
        </p:txBody>
      </p:sp>
      <p:sp>
        <p:nvSpPr>
          <p:cNvPr id="102440" name="Text Box 40"/>
          <p:cNvSpPr txBox="1">
            <a:spLocks noChangeArrowheads="1"/>
          </p:cNvSpPr>
          <p:nvPr/>
        </p:nvSpPr>
        <p:spPr bwMode="auto">
          <a:xfrm rot="-5400000">
            <a:off x="-892776" y="3047071"/>
            <a:ext cx="206095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hthoek 1"/>
          <p:cNvSpPr/>
          <p:nvPr/>
        </p:nvSpPr>
        <p:spPr>
          <a:xfrm rot="5400000">
            <a:off x="6786790" y="224858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http://www.morguefile.com/archive/display/588958</a:t>
            </a:r>
          </a:p>
        </p:txBody>
      </p:sp>
      <p:sp>
        <p:nvSpPr>
          <p:cNvPr id="21" name="Text Box 8"/>
          <p:cNvSpPr txBox="1">
            <a:spLocks noChangeArrowheads="1"/>
          </p:cNvSpPr>
          <p:nvPr/>
        </p:nvSpPr>
        <p:spPr bwMode="auto">
          <a:xfrm>
            <a:off x="194400" y="194400"/>
            <a:ext cx="877066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numerical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nl-NL" sz="32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365849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9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409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1024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1024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1024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4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4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4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4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1024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2000"/>
                                        <p:tgtEl>
                                          <p:spTgt spid="1024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8" dur="2000"/>
                                        <p:tgtEl>
                                          <p:spTgt spid="1024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1" dur="2000"/>
                                        <p:tgtEl>
                                          <p:spTgt spid="102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0967" grpId="0"/>
      <p:bldP spid="102413" grpId="0" animBg="1"/>
      <p:bldP spid="102414" grpId="0" animBg="1"/>
      <p:bldP spid="102417" grpId="0" animBg="1"/>
      <p:bldP spid="102418" grpId="0" animBg="1"/>
      <p:bldP spid="102421" grpId="0" animBg="1"/>
      <p:bldP spid="102422" grpId="0" animBg="1"/>
      <p:bldP spid="102423" grpId="0" animBg="1"/>
      <p:bldP spid="102431" grpId="0" animBg="1"/>
      <p:bldP spid="102432" grpId="0" animBg="1"/>
      <p:bldP spid="102436" grpId="0" animBg="1"/>
      <p:bldP spid="102438" grpId="0"/>
      <p:bldP spid="102440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70" name="Picture 2" descr="http://cdn.morguefile.com/imageData/public/files/e/eos53/preview/fldr_2008_11_13/file0001676267014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3" y="-7414"/>
            <a:ext cx="9129408" cy="515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194400" y="914400"/>
            <a:ext cx="8194024" cy="132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Quantitative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validation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a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model, input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uncertainties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amplified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or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dampened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nl-NL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>
            <a:off x="395289" y="4192191"/>
            <a:ext cx="20161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14" name="Line 14"/>
          <p:cNvSpPr>
            <a:spLocks noChangeShapeType="1"/>
          </p:cNvSpPr>
          <p:nvPr/>
        </p:nvSpPr>
        <p:spPr bwMode="auto">
          <a:xfrm flipV="1">
            <a:off x="539750" y="2950369"/>
            <a:ext cx="0" cy="135016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17" name="Line 17"/>
          <p:cNvSpPr>
            <a:spLocks noChangeShapeType="1"/>
          </p:cNvSpPr>
          <p:nvPr/>
        </p:nvSpPr>
        <p:spPr bwMode="auto">
          <a:xfrm>
            <a:off x="971550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18" name="Line 18"/>
          <p:cNvSpPr>
            <a:spLocks noChangeShapeType="1"/>
          </p:cNvSpPr>
          <p:nvPr/>
        </p:nvSpPr>
        <p:spPr bwMode="auto">
          <a:xfrm>
            <a:off x="1187450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1" name="Freeform 21"/>
          <p:cNvSpPr>
            <a:spLocks/>
          </p:cNvSpPr>
          <p:nvPr/>
        </p:nvSpPr>
        <p:spPr bwMode="auto">
          <a:xfrm>
            <a:off x="898525" y="2895600"/>
            <a:ext cx="1441450" cy="1188244"/>
          </a:xfrm>
          <a:custGeom>
            <a:avLst/>
            <a:gdLst>
              <a:gd name="T0" fmla="*/ 0 w 1089"/>
              <a:gd name="T1" fmla="*/ 2147483647 h 1179"/>
              <a:gd name="T2" fmla="*/ 2147483647 w 1089"/>
              <a:gd name="T3" fmla="*/ 2147483647 h 1179"/>
              <a:gd name="T4" fmla="*/ 2147483647 w 1089"/>
              <a:gd name="T5" fmla="*/ 0 h 1179"/>
              <a:gd name="T6" fmla="*/ 0 60000 65536"/>
              <a:gd name="T7" fmla="*/ 0 60000 65536"/>
              <a:gd name="T8" fmla="*/ 0 60000 65536"/>
              <a:gd name="T9" fmla="*/ 0 w 1089"/>
              <a:gd name="T10" fmla="*/ 0 h 1179"/>
              <a:gd name="T11" fmla="*/ 1089 w 1089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1179">
                <a:moveTo>
                  <a:pt x="0" y="1179"/>
                </a:moveTo>
                <a:cubicBezTo>
                  <a:pt x="45" y="823"/>
                  <a:pt x="91" y="468"/>
                  <a:pt x="272" y="272"/>
                </a:cubicBezTo>
                <a:cubicBezTo>
                  <a:pt x="453" y="76"/>
                  <a:pt x="953" y="45"/>
                  <a:pt x="1089" y="0"/>
                </a:cubicBezTo>
              </a:path>
            </a:pathLst>
          </a:custGeom>
          <a:noFill/>
          <a:ln w="508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2422" name="Line 22"/>
          <p:cNvSpPr>
            <a:spLocks noChangeShapeType="1"/>
          </p:cNvSpPr>
          <p:nvPr/>
        </p:nvSpPr>
        <p:spPr bwMode="auto">
          <a:xfrm>
            <a:off x="971550" y="3003948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3" name="Line 23"/>
          <p:cNvSpPr>
            <a:spLocks noChangeShapeType="1"/>
          </p:cNvSpPr>
          <p:nvPr/>
        </p:nvSpPr>
        <p:spPr bwMode="auto">
          <a:xfrm>
            <a:off x="1187450" y="3003948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4" name="Line 24"/>
          <p:cNvSpPr>
            <a:spLocks noChangeShapeType="1"/>
          </p:cNvSpPr>
          <p:nvPr/>
        </p:nvSpPr>
        <p:spPr bwMode="auto">
          <a:xfrm>
            <a:off x="3203576" y="4192191"/>
            <a:ext cx="20161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5" name="Line 25"/>
          <p:cNvSpPr>
            <a:spLocks noChangeShapeType="1"/>
          </p:cNvSpPr>
          <p:nvPr/>
        </p:nvSpPr>
        <p:spPr bwMode="auto">
          <a:xfrm flipV="1">
            <a:off x="3348038" y="2356248"/>
            <a:ext cx="0" cy="194429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6" name="Line 26"/>
          <p:cNvSpPr>
            <a:spLocks noChangeShapeType="1"/>
          </p:cNvSpPr>
          <p:nvPr/>
        </p:nvSpPr>
        <p:spPr bwMode="auto">
          <a:xfrm>
            <a:off x="4716463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7" name="Line 27"/>
          <p:cNvSpPr>
            <a:spLocks noChangeShapeType="1"/>
          </p:cNvSpPr>
          <p:nvPr/>
        </p:nvSpPr>
        <p:spPr bwMode="auto">
          <a:xfrm>
            <a:off x="4932363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8" name="Freeform 28"/>
          <p:cNvSpPr>
            <a:spLocks/>
          </p:cNvSpPr>
          <p:nvPr/>
        </p:nvSpPr>
        <p:spPr bwMode="auto">
          <a:xfrm>
            <a:off x="3706813" y="2895600"/>
            <a:ext cx="1441450" cy="1188244"/>
          </a:xfrm>
          <a:custGeom>
            <a:avLst/>
            <a:gdLst>
              <a:gd name="T0" fmla="*/ 0 w 1089"/>
              <a:gd name="T1" fmla="*/ 2147483647 h 1179"/>
              <a:gd name="T2" fmla="*/ 2147483647 w 1089"/>
              <a:gd name="T3" fmla="*/ 2147483647 h 1179"/>
              <a:gd name="T4" fmla="*/ 2147483647 w 1089"/>
              <a:gd name="T5" fmla="*/ 0 h 1179"/>
              <a:gd name="T6" fmla="*/ 0 60000 65536"/>
              <a:gd name="T7" fmla="*/ 0 60000 65536"/>
              <a:gd name="T8" fmla="*/ 0 60000 65536"/>
              <a:gd name="T9" fmla="*/ 0 w 1089"/>
              <a:gd name="T10" fmla="*/ 0 h 1179"/>
              <a:gd name="T11" fmla="*/ 1089 w 1089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1179">
                <a:moveTo>
                  <a:pt x="0" y="1179"/>
                </a:moveTo>
                <a:cubicBezTo>
                  <a:pt x="45" y="823"/>
                  <a:pt x="91" y="468"/>
                  <a:pt x="272" y="272"/>
                </a:cubicBezTo>
                <a:cubicBezTo>
                  <a:pt x="453" y="76"/>
                  <a:pt x="953" y="45"/>
                  <a:pt x="1089" y="0"/>
                </a:cubicBezTo>
              </a:path>
            </a:pathLst>
          </a:custGeom>
          <a:noFill/>
          <a:ln w="508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2429" name="Line 29"/>
          <p:cNvSpPr>
            <a:spLocks noChangeShapeType="1"/>
          </p:cNvSpPr>
          <p:nvPr/>
        </p:nvSpPr>
        <p:spPr bwMode="auto">
          <a:xfrm>
            <a:off x="4716463" y="2842023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0" name="Line 30"/>
          <p:cNvSpPr>
            <a:spLocks noChangeShapeType="1"/>
          </p:cNvSpPr>
          <p:nvPr/>
        </p:nvSpPr>
        <p:spPr bwMode="auto">
          <a:xfrm>
            <a:off x="4932363" y="2842023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1" name="Line 31"/>
          <p:cNvSpPr>
            <a:spLocks noChangeShapeType="1"/>
          </p:cNvSpPr>
          <p:nvPr/>
        </p:nvSpPr>
        <p:spPr bwMode="auto">
          <a:xfrm>
            <a:off x="468313" y="3165872"/>
            <a:ext cx="1439862" cy="0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2" name="Line 32"/>
          <p:cNvSpPr>
            <a:spLocks noChangeShapeType="1"/>
          </p:cNvSpPr>
          <p:nvPr/>
        </p:nvSpPr>
        <p:spPr bwMode="auto">
          <a:xfrm>
            <a:off x="468313" y="3759994"/>
            <a:ext cx="1439862" cy="0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3" name="Line 33"/>
          <p:cNvSpPr>
            <a:spLocks noChangeShapeType="1"/>
          </p:cNvSpPr>
          <p:nvPr/>
        </p:nvSpPr>
        <p:spPr bwMode="auto">
          <a:xfrm flipV="1">
            <a:off x="3194051" y="2965848"/>
            <a:ext cx="2149475" cy="7144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5" name="Line 35"/>
          <p:cNvSpPr>
            <a:spLocks noChangeShapeType="1"/>
          </p:cNvSpPr>
          <p:nvPr/>
        </p:nvSpPr>
        <p:spPr bwMode="auto">
          <a:xfrm flipV="1">
            <a:off x="3175001" y="2924175"/>
            <a:ext cx="2149475" cy="7144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6" name="AutoShape 36"/>
          <p:cNvSpPr>
            <a:spLocks/>
          </p:cNvSpPr>
          <p:nvPr/>
        </p:nvSpPr>
        <p:spPr bwMode="auto">
          <a:xfrm>
            <a:off x="323850" y="3165872"/>
            <a:ext cx="71438" cy="594122"/>
          </a:xfrm>
          <a:prstGeom prst="leftBrace">
            <a:avLst>
              <a:gd name="adj1" fmla="val 92407"/>
              <a:gd name="adj2" fmla="val 50000"/>
            </a:avLst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102437" name="AutoShape 37"/>
          <p:cNvSpPr>
            <a:spLocks/>
          </p:cNvSpPr>
          <p:nvPr/>
        </p:nvSpPr>
        <p:spPr bwMode="auto">
          <a:xfrm>
            <a:off x="3059114" y="2895601"/>
            <a:ext cx="73025" cy="108347"/>
          </a:xfrm>
          <a:prstGeom prst="leftBrace">
            <a:avLst>
              <a:gd name="adj1" fmla="val 16486"/>
              <a:gd name="adj2" fmla="val 50000"/>
            </a:avLst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102438" name="Text Box 38"/>
          <p:cNvSpPr txBox="1">
            <a:spLocks noChangeArrowheads="1"/>
          </p:cNvSpPr>
          <p:nvPr/>
        </p:nvSpPr>
        <p:spPr bwMode="auto">
          <a:xfrm>
            <a:off x="755651" y="4354116"/>
            <a:ext cx="13684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uncertainty</a:t>
            </a:r>
          </a:p>
        </p:txBody>
      </p:sp>
      <p:sp>
        <p:nvSpPr>
          <p:cNvPr id="102439" name="Text Box 39"/>
          <p:cNvSpPr txBox="1">
            <a:spLocks noChangeArrowheads="1"/>
          </p:cNvSpPr>
          <p:nvPr/>
        </p:nvSpPr>
        <p:spPr bwMode="auto">
          <a:xfrm>
            <a:off x="4283076" y="4354116"/>
            <a:ext cx="13684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40" name="Text Box 40"/>
          <p:cNvSpPr txBox="1">
            <a:spLocks noChangeArrowheads="1"/>
          </p:cNvSpPr>
          <p:nvPr/>
        </p:nvSpPr>
        <p:spPr bwMode="auto">
          <a:xfrm rot="-5400000">
            <a:off x="-892776" y="3047071"/>
            <a:ext cx="206095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41" name="Text Box 41"/>
          <p:cNvSpPr txBox="1">
            <a:spLocks noChangeArrowheads="1"/>
          </p:cNvSpPr>
          <p:nvPr/>
        </p:nvSpPr>
        <p:spPr bwMode="auto">
          <a:xfrm rot="-5400000">
            <a:off x="1918799" y="3034514"/>
            <a:ext cx="20358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hthoek 1"/>
          <p:cNvSpPr/>
          <p:nvPr/>
        </p:nvSpPr>
        <p:spPr>
          <a:xfrm rot="5400000">
            <a:off x="6786790" y="215774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http://www.morguefile.com/archive/display/229070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94400" y="194400"/>
            <a:ext cx="877066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numerical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nl-NL" sz="32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053206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1024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1024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1024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102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1024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1024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5" dur="2000"/>
                                        <p:tgtEl>
                                          <p:spTgt spid="1024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1024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1" dur="2000"/>
                                        <p:tgtEl>
                                          <p:spTgt spid="1024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102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102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4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0" dur="2000"/>
                                        <p:tgtEl>
                                          <p:spTgt spid="1024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424" grpId="0" animBg="1"/>
      <p:bldP spid="102425" grpId="0" animBg="1"/>
      <p:bldP spid="102426" grpId="0" animBg="1"/>
      <p:bldP spid="102427" grpId="0" animBg="1"/>
      <p:bldP spid="102428" grpId="0" animBg="1"/>
      <p:bldP spid="102429" grpId="0" animBg="1"/>
      <p:bldP spid="102430" grpId="0" animBg="1"/>
      <p:bldP spid="102433" grpId="0" animBg="1"/>
      <p:bldP spid="102435" grpId="0" animBg="1"/>
      <p:bldP spid="102437" grpId="0" animBg="1"/>
      <p:bldP spid="102439" grpId="0"/>
      <p:bldP spid="102441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70" name="Picture 2" descr="http://cdn.morguefile.com/imageData/public/files/e/eos53/preview/fldr_2008_11_13/file0001676267014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3" y="-7414"/>
            <a:ext cx="9129408" cy="515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194400" y="914400"/>
            <a:ext cx="8194024" cy="132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Quantitative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validation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a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model, input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uncertainties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amplified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or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dampened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nl-NL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>
            <a:off x="395289" y="4192191"/>
            <a:ext cx="20161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14" name="Line 14"/>
          <p:cNvSpPr>
            <a:spLocks noChangeShapeType="1"/>
          </p:cNvSpPr>
          <p:nvPr/>
        </p:nvSpPr>
        <p:spPr bwMode="auto">
          <a:xfrm flipV="1">
            <a:off x="539750" y="2950369"/>
            <a:ext cx="0" cy="135016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17" name="Line 17"/>
          <p:cNvSpPr>
            <a:spLocks noChangeShapeType="1"/>
          </p:cNvSpPr>
          <p:nvPr/>
        </p:nvSpPr>
        <p:spPr bwMode="auto">
          <a:xfrm>
            <a:off x="971550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18" name="Line 18"/>
          <p:cNvSpPr>
            <a:spLocks noChangeShapeType="1"/>
          </p:cNvSpPr>
          <p:nvPr/>
        </p:nvSpPr>
        <p:spPr bwMode="auto">
          <a:xfrm>
            <a:off x="1187450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1" name="Freeform 21"/>
          <p:cNvSpPr>
            <a:spLocks/>
          </p:cNvSpPr>
          <p:nvPr/>
        </p:nvSpPr>
        <p:spPr bwMode="auto">
          <a:xfrm>
            <a:off x="898525" y="2895600"/>
            <a:ext cx="1441450" cy="1188244"/>
          </a:xfrm>
          <a:custGeom>
            <a:avLst/>
            <a:gdLst>
              <a:gd name="T0" fmla="*/ 0 w 1089"/>
              <a:gd name="T1" fmla="*/ 2147483647 h 1179"/>
              <a:gd name="T2" fmla="*/ 2147483647 w 1089"/>
              <a:gd name="T3" fmla="*/ 2147483647 h 1179"/>
              <a:gd name="T4" fmla="*/ 2147483647 w 1089"/>
              <a:gd name="T5" fmla="*/ 0 h 1179"/>
              <a:gd name="T6" fmla="*/ 0 60000 65536"/>
              <a:gd name="T7" fmla="*/ 0 60000 65536"/>
              <a:gd name="T8" fmla="*/ 0 60000 65536"/>
              <a:gd name="T9" fmla="*/ 0 w 1089"/>
              <a:gd name="T10" fmla="*/ 0 h 1179"/>
              <a:gd name="T11" fmla="*/ 1089 w 1089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1179">
                <a:moveTo>
                  <a:pt x="0" y="1179"/>
                </a:moveTo>
                <a:cubicBezTo>
                  <a:pt x="45" y="823"/>
                  <a:pt x="91" y="468"/>
                  <a:pt x="272" y="272"/>
                </a:cubicBezTo>
                <a:cubicBezTo>
                  <a:pt x="453" y="76"/>
                  <a:pt x="953" y="45"/>
                  <a:pt x="1089" y="0"/>
                </a:cubicBezTo>
              </a:path>
            </a:pathLst>
          </a:custGeom>
          <a:noFill/>
          <a:ln w="508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2422" name="Line 22"/>
          <p:cNvSpPr>
            <a:spLocks noChangeShapeType="1"/>
          </p:cNvSpPr>
          <p:nvPr/>
        </p:nvSpPr>
        <p:spPr bwMode="auto">
          <a:xfrm>
            <a:off x="971550" y="3003948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3" name="Line 23"/>
          <p:cNvSpPr>
            <a:spLocks noChangeShapeType="1"/>
          </p:cNvSpPr>
          <p:nvPr/>
        </p:nvSpPr>
        <p:spPr bwMode="auto">
          <a:xfrm>
            <a:off x="1187450" y="3003948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4" name="Line 24"/>
          <p:cNvSpPr>
            <a:spLocks noChangeShapeType="1"/>
          </p:cNvSpPr>
          <p:nvPr/>
        </p:nvSpPr>
        <p:spPr bwMode="auto">
          <a:xfrm>
            <a:off x="3203576" y="4192191"/>
            <a:ext cx="20161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5" name="Line 25"/>
          <p:cNvSpPr>
            <a:spLocks noChangeShapeType="1"/>
          </p:cNvSpPr>
          <p:nvPr/>
        </p:nvSpPr>
        <p:spPr bwMode="auto">
          <a:xfrm flipV="1">
            <a:off x="3348038" y="2356248"/>
            <a:ext cx="0" cy="194429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6" name="Line 26"/>
          <p:cNvSpPr>
            <a:spLocks noChangeShapeType="1"/>
          </p:cNvSpPr>
          <p:nvPr/>
        </p:nvSpPr>
        <p:spPr bwMode="auto">
          <a:xfrm>
            <a:off x="4716463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7" name="Line 27"/>
          <p:cNvSpPr>
            <a:spLocks noChangeShapeType="1"/>
          </p:cNvSpPr>
          <p:nvPr/>
        </p:nvSpPr>
        <p:spPr bwMode="auto">
          <a:xfrm>
            <a:off x="4932363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8" name="Freeform 28"/>
          <p:cNvSpPr>
            <a:spLocks/>
          </p:cNvSpPr>
          <p:nvPr/>
        </p:nvSpPr>
        <p:spPr bwMode="auto">
          <a:xfrm>
            <a:off x="3706813" y="2895600"/>
            <a:ext cx="1441450" cy="1188244"/>
          </a:xfrm>
          <a:custGeom>
            <a:avLst/>
            <a:gdLst>
              <a:gd name="T0" fmla="*/ 0 w 1089"/>
              <a:gd name="T1" fmla="*/ 2147483647 h 1179"/>
              <a:gd name="T2" fmla="*/ 2147483647 w 1089"/>
              <a:gd name="T3" fmla="*/ 2147483647 h 1179"/>
              <a:gd name="T4" fmla="*/ 2147483647 w 1089"/>
              <a:gd name="T5" fmla="*/ 0 h 1179"/>
              <a:gd name="T6" fmla="*/ 0 60000 65536"/>
              <a:gd name="T7" fmla="*/ 0 60000 65536"/>
              <a:gd name="T8" fmla="*/ 0 60000 65536"/>
              <a:gd name="T9" fmla="*/ 0 w 1089"/>
              <a:gd name="T10" fmla="*/ 0 h 1179"/>
              <a:gd name="T11" fmla="*/ 1089 w 1089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1179">
                <a:moveTo>
                  <a:pt x="0" y="1179"/>
                </a:moveTo>
                <a:cubicBezTo>
                  <a:pt x="45" y="823"/>
                  <a:pt x="91" y="468"/>
                  <a:pt x="272" y="272"/>
                </a:cubicBezTo>
                <a:cubicBezTo>
                  <a:pt x="453" y="76"/>
                  <a:pt x="953" y="45"/>
                  <a:pt x="1089" y="0"/>
                </a:cubicBezTo>
              </a:path>
            </a:pathLst>
          </a:custGeom>
          <a:noFill/>
          <a:ln w="508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2429" name="Line 29"/>
          <p:cNvSpPr>
            <a:spLocks noChangeShapeType="1"/>
          </p:cNvSpPr>
          <p:nvPr/>
        </p:nvSpPr>
        <p:spPr bwMode="auto">
          <a:xfrm>
            <a:off x="4716463" y="2842023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0" name="Line 30"/>
          <p:cNvSpPr>
            <a:spLocks noChangeShapeType="1"/>
          </p:cNvSpPr>
          <p:nvPr/>
        </p:nvSpPr>
        <p:spPr bwMode="auto">
          <a:xfrm>
            <a:off x="4932363" y="2842023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1" name="Line 31"/>
          <p:cNvSpPr>
            <a:spLocks noChangeShapeType="1"/>
          </p:cNvSpPr>
          <p:nvPr/>
        </p:nvSpPr>
        <p:spPr bwMode="auto">
          <a:xfrm>
            <a:off x="468313" y="3165872"/>
            <a:ext cx="1439862" cy="0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2" name="Line 32"/>
          <p:cNvSpPr>
            <a:spLocks noChangeShapeType="1"/>
          </p:cNvSpPr>
          <p:nvPr/>
        </p:nvSpPr>
        <p:spPr bwMode="auto">
          <a:xfrm>
            <a:off x="468313" y="3759994"/>
            <a:ext cx="1439862" cy="0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3" name="Line 33"/>
          <p:cNvSpPr>
            <a:spLocks noChangeShapeType="1"/>
          </p:cNvSpPr>
          <p:nvPr/>
        </p:nvSpPr>
        <p:spPr bwMode="auto">
          <a:xfrm flipV="1">
            <a:off x="3194051" y="2965848"/>
            <a:ext cx="2149475" cy="7144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5" name="Line 35"/>
          <p:cNvSpPr>
            <a:spLocks noChangeShapeType="1"/>
          </p:cNvSpPr>
          <p:nvPr/>
        </p:nvSpPr>
        <p:spPr bwMode="auto">
          <a:xfrm flipV="1">
            <a:off x="3175001" y="2924175"/>
            <a:ext cx="2149475" cy="7144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6" name="AutoShape 36"/>
          <p:cNvSpPr>
            <a:spLocks/>
          </p:cNvSpPr>
          <p:nvPr/>
        </p:nvSpPr>
        <p:spPr bwMode="auto">
          <a:xfrm>
            <a:off x="323850" y="3165872"/>
            <a:ext cx="71438" cy="594122"/>
          </a:xfrm>
          <a:prstGeom prst="leftBrace">
            <a:avLst>
              <a:gd name="adj1" fmla="val 92407"/>
              <a:gd name="adj2" fmla="val 50000"/>
            </a:avLst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102437" name="AutoShape 37"/>
          <p:cNvSpPr>
            <a:spLocks/>
          </p:cNvSpPr>
          <p:nvPr/>
        </p:nvSpPr>
        <p:spPr bwMode="auto">
          <a:xfrm>
            <a:off x="3059114" y="2895601"/>
            <a:ext cx="73025" cy="108347"/>
          </a:xfrm>
          <a:prstGeom prst="leftBrace">
            <a:avLst>
              <a:gd name="adj1" fmla="val 16486"/>
              <a:gd name="adj2" fmla="val 50000"/>
            </a:avLst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102438" name="Text Box 38"/>
          <p:cNvSpPr txBox="1">
            <a:spLocks noChangeArrowheads="1"/>
          </p:cNvSpPr>
          <p:nvPr/>
        </p:nvSpPr>
        <p:spPr bwMode="auto">
          <a:xfrm>
            <a:off x="755651" y="4354116"/>
            <a:ext cx="13684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uncertainty</a:t>
            </a:r>
          </a:p>
        </p:txBody>
      </p:sp>
      <p:sp>
        <p:nvSpPr>
          <p:cNvPr id="102439" name="Text Box 39"/>
          <p:cNvSpPr txBox="1">
            <a:spLocks noChangeArrowheads="1"/>
          </p:cNvSpPr>
          <p:nvPr/>
        </p:nvSpPr>
        <p:spPr bwMode="auto">
          <a:xfrm>
            <a:off x="4283076" y="4354116"/>
            <a:ext cx="13684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40" name="Text Box 40"/>
          <p:cNvSpPr txBox="1">
            <a:spLocks noChangeArrowheads="1"/>
          </p:cNvSpPr>
          <p:nvPr/>
        </p:nvSpPr>
        <p:spPr bwMode="auto">
          <a:xfrm rot="-5400000">
            <a:off x="-892776" y="3047071"/>
            <a:ext cx="206095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41" name="Text Box 41"/>
          <p:cNvSpPr txBox="1">
            <a:spLocks noChangeArrowheads="1"/>
          </p:cNvSpPr>
          <p:nvPr/>
        </p:nvSpPr>
        <p:spPr bwMode="auto">
          <a:xfrm rot="-5400000">
            <a:off x="1918799" y="3034514"/>
            <a:ext cx="20358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hthoek 1"/>
          <p:cNvSpPr/>
          <p:nvPr/>
        </p:nvSpPr>
        <p:spPr>
          <a:xfrm rot="5400000">
            <a:off x="6786790" y="215774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http://www.morguefile.com/archive/display/229070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94400" y="194400"/>
            <a:ext cx="877066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numerical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nl-NL" sz="32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34" name="Tekstvak 33"/>
          <p:cNvSpPr txBox="1"/>
          <p:nvPr/>
        </p:nvSpPr>
        <p:spPr>
          <a:xfrm>
            <a:off x="5291634" y="2278489"/>
            <a:ext cx="3600846" cy="1877437"/>
          </a:xfrm>
          <a:prstGeom prst="rect">
            <a:avLst/>
          </a:prstGeom>
          <a:blipFill dpi="0" rotWithShape="1">
            <a:blip r:embed="rId6">
              <a:alphaModFix amt="59000"/>
            </a:blip>
            <a:srcRect/>
            <a:stretch>
              <a:fillRect/>
            </a:stretch>
          </a:blipFill>
          <a:ln w="127000">
            <a:solidFill>
              <a:schemeClr val="bg2">
                <a:lumMod val="75000"/>
              </a:schemeClr>
            </a:solidFill>
          </a:ln>
          <a:effectLst>
            <a:outerShdw blurRad="368300" dist="330200" dir="3300000" sx="102000" sy="102000" algn="ctr" rotWithShape="0">
              <a:srgbClr val="000000">
                <a:alpha val="60000"/>
              </a:srgbClr>
            </a:outerShdw>
            <a:reflection blurRad="6350" stA="50000" endA="300" endPos="90000" dist="50800" dir="5400000" sy="-100000" algn="bl" rotWithShape="0"/>
          </a:effectLst>
          <a:scene3d>
            <a:camera prst="orthographicFront"/>
            <a:lightRig rig="threePt" dir="t"/>
          </a:scene3d>
          <a:sp3d>
            <a:bevelT/>
          </a:sp3d>
        </p:spPr>
        <p:txBody>
          <a:bodyPr wrap="square" rtlCol="0">
            <a:spAutoFit/>
          </a:bodyPr>
          <a:lstStyle/>
          <a:p>
            <a:endParaRPr lang="nl-NL" sz="24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How do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amplification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or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dampening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relate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to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r>
              <a:rPr lang="nl-NL" sz="2400" b="1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derivatives</a:t>
            </a:r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?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  <a:p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 </a:t>
            </a:r>
            <a:endParaRPr lang="en-US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35" name="Tekstvak 34"/>
          <p:cNvSpPr txBox="1"/>
          <p:nvPr/>
        </p:nvSpPr>
        <p:spPr>
          <a:xfrm>
            <a:off x="6260612" y="2069733"/>
            <a:ext cx="1707719" cy="461665"/>
          </a:xfrm>
          <a:prstGeom prst="rect">
            <a:avLst/>
          </a:prstGeom>
          <a:gradFill>
            <a:gsLst>
              <a:gs pos="0">
                <a:schemeClr val="bg2">
                  <a:lumMod val="75000"/>
                </a:schemeClr>
              </a:gs>
              <a:gs pos="38000">
                <a:schemeClr val="bg2">
                  <a:lumMod val="90000"/>
                </a:schemeClr>
              </a:gs>
              <a:gs pos="100000">
                <a:schemeClr val="bg2">
                  <a:lumMod val="50000"/>
                </a:schemeClr>
              </a:gs>
            </a:gsLst>
            <a:lin ang="5400000" scaled="1"/>
          </a:gradFill>
          <a:effectLst>
            <a:outerShdw blurRad="508000" dist="152400" dir="4500000" sx="88000" sy="88000" algn="ctr" rotWithShape="0">
              <a:srgbClr val="000000">
                <a:alpha val="54000"/>
              </a:srgbClr>
            </a:outerShdw>
          </a:effectLst>
          <a:scene3d>
            <a:camera prst="obliqueTopLeft"/>
            <a:lightRig rig="threePt" dir="t"/>
          </a:scene3d>
          <a:sp3d>
            <a:bevelT prst="angle"/>
          </a:sp3d>
        </p:spPr>
        <p:txBody>
          <a:bodyPr wrap="square" rtlCol="0">
            <a:spAutoFit/>
          </a:bodyPr>
          <a:lstStyle/>
          <a:p>
            <a:pPr algn="ctr"/>
            <a:r>
              <a:rPr lang="nl-NL" sz="2400" b="1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QUIZ</a:t>
            </a:r>
            <a:endParaRPr lang="en-US" sz="2400" b="1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409695054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7170" name="Picture 2" descr="http://cdn.morguefile.com/imageData/public/files/e/eos53/preview/fldr_2008_11_13/file0001676267014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35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3" y="-7414"/>
            <a:ext cx="9129408" cy="515091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0967" name="Text Box 8"/>
          <p:cNvSpPr txBox="1">
            <a:spLocks noChangeArrowheads="1"/>
          </p:cNvSpPr>
          <p:nvPr/>
        </p:nvSpPr>
        <p:spPr bwMode="auto">
          <a:xfrm>
            <a:off x="194400" y="914400"/>
            <a:ext cx="8194024" cy="132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Quantitative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validation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a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model, input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uncertainties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amplified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or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dampened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nl-NL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102413" name="Line 13"/>
          <p:cNvSpPr>
            <a:spLocks noChangeShapeType="1"/>
          </p:cNvSpPr>
          <p:nvPr/>
        </p:nvSpPr>
        <p:spPr bwMode="auto">
          <a:xfrm>
            <a:off x="395289" y="4192191"/>
            <a:ext cx="20161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14" name="Line 14"/>
          <p:cNvSpPr>
            <a:spLocks noChangeShapeType="1"/>
          </p:cNvSpPr>
          <p:nvPr/>
        </p:nvSpPr>
        <p:spPr bwMode="auto">
          <a:xfrm flipV="1">
            <a:off x="539750" y="2950369"/>
            <a:ext cx="0" cy="135016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17" name="Line 17"/>
          <p:cNvSpPr>
            <a:spLocks noChangeShapeType="1"/>
          </p:cNvSpPr>
          <p:nvPr/>
        </p:nvSpPr>
        <p:spPr bwMode="auto">
          <a:xfrm>
            <a:off x="971550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18" name="Line 18"/>
          <p:cNvSpPr>
            <a:spLocks noChangeShapeType="1"/>
          </p:cNvSpPr>
          <p:nvPr/>
        </p:nvSpPr>
        <p:spPr bwMode="auto">
          <a:xfrm>
            <a:off x="1187450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1" name="Freeform 21"/>
          <p:cNvSpPr>
            <a:spLocks/>
          </p:cNvSpPr>
          <p:nvPr/>
        </p:nvSpPr>
        <p:spPr bwMode="auto">
          <a:xfrm>
            <a:off x="898525" y="2895600"/>
            <a:ext cx="1441450" cy="1188244"/>
          </a:xfrm>
          <a:custGeom>
            <a:avLst/>
            <a:gdLst>
              <a:gd name="T0" fmla="*/ 0 w 1089"/>
              <a:gd name="T1" fmla="*/ 2147483647 h 1179"/>
              <a:gd name="T2" fmla="*/ 2147483647 w 1089"/>
              <a:gd name="T3" fmla="*/ 2147483647 h 1179"/>
              <a:gd name="T4" fmla="*/ 2147483647 w 1089"/>
              <a:gd name="T5" fmla="*/ 0 h 1179"/>
              <a:gd name="T6" fmla="*/ 0 60000 65536"/>
              <a:gd name="T7" fmla="*/ 0 60000 65536"/>
              <a:gd name="T8" fmla="*/ 0 60000 65536"/>
              <a:gd name="T9" fmla="*/ 0 w 1089"/>
              <a:gd name="T10" fmla="*/ 0 h 1179"/>
              <a:gd name="T11" fmla="*/ 1089 w 1089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1179">
                <a:moveTo>
                  <a:pt x="0" y="1179"/>
                </a:moveTo>
                <a:cubicBezTo>
                  <a:pt x="45" y="823"/>
                  <a:pt x="91" y="468"/>
                  <a:pt x="272" y="272"/>
                </a:cubicBezTo>
                <a:cubicBezTo>
                  <a:pt x="453" y="76"/>
                  <a:pt x="953" y="45"/>
                  <a:pt x="1089" y="0"/>
                </a:cubicBezTo>
              </a:path>
            </a:pathLst>
          </a:custGeom>
          <a:noFill/>
          <a:ln w="508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2422" name="Line 22"/>
          <p:cNvSpPr>
            <a:spLocks noChangeShapeType="1"/>
          </p:cNvSpPr>
          <p:nvPr/>
        </p:nvSpPr>
        <p:spPr bwMode="auto">
          <a:xfrm>
            <a:off x="971550" y="3003948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3" name="Line 23"/>
          <p:cNvSpPr>
            <a:spLocks noChangeShapeType="1"/>
          </p:cNvSpPr>
          <p:nvPr/>
        </p:nvSpPr>
        <p:spPr bwMode="auto">
          <a:xfrm>
            <a:off x="1187450" y="3003948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4" name="Line 24"/>
          <p:cNvSpPr>
            <a:spLocks noChangeShapeType="1"/>
          </p:cNvSpPr>
          <p:nvPr/>
        </p:nvSpPr>
        <p:spPr bwMode="auto">
          <a:xfrm>
            <a:off x="3203576" y="4192191"/>
            <a:ext cx="20161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5" name="Line 25"/>
          <p:cNvSpPr>
            <a:spLocks noChangeShapeType="1"/>
          </p:cNvSpPr>
          <p:nvPr/>
        </p:nvSpPr>
        <p:spPr bwMode="auto">
          <a:xfrm flipV="1">
            <a:off x="3348038" y="2356248"/>
            <a:ext cx="0" cy="194429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6" name="Line 26"/>
          <p:cNvSpPr>
            <a:spLocks noChangeShapeType="1"/>
          </p:cNvSpPr>
          <p:nvPr/>
        </p:nvSpPr>
        <p:spPr bwMode="auto">
          <a:xfrm>
            <a:off x="4716463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7" name="Line 27"/>
          <p:cNvSpPr>
            <a:spLocks noChangeShapeType="1"/>
          </p:cNvSpPr>
          <p:nvPr/>
        </p:nvSpPr>
        <p:spPr bwMode="auto">
          <a:xfrm>
            <a:off x="4932363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28" name="Freeform 28"/>
          <p:cNvSpPr>
            <a:spLocks/>
          </p:cNvSpPr>
          <p:nvPr/>
        </p:nvSpPr>
        <p:spPr bwMode="auto">
          <a:xfrm>
            <a:off x="3706813" y="2895600"/>
            <a:ext cx="1441450" cy="1188244"/>
          </a:xfrm>
          <a:custGeom>
            <a:avLst/>
            <a:gdLst>
              <a:gd name="T0" fmla="*/ 0 w 1089"/>
              <a:gd name="T1" fmla="*/ 2147483647 h 1179"/>
              <a:gd name="T2" fmla="*/ 2147483647 w 1089"/>
              <a:gd name="T3" fmla="*/ 2147483647 h 1179"/>
              <a:gd name="T4" fmla="*/ 2147483647 w 1089"/>
              <a:gd name="T5" fmla="*/ 0 h 1179"/>
              <a:gd name="T6" fmla="*/ 0 60000 65536"/>
              <a:gd name="T7" fmla="*/ 0 60000 65536"/>
              <a:gd name="T8" fmla="*/ 0 60000 65536"/>
              <a:gd name="T9" fmla="*/ 0 w 1089"/>
              <a:gd name="T10" fmla="*/ 0 h 1179"/>
              <a:gd name="T11" fmla="*/ 1089 w 1089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1179">
                <a:moveTo>
                  <a:pt x="0" y="1179"/>
                </a:moveTo>
                <a:cubicBezTo>
                  <a:pt x="45" y="823"/>
                  <a:pt x="91" y="468"/>
                  <a:pt x="272" y="272"/>
                </a:cubicBezTo>
                <a:cubicBezTo>
                  <a:pt x="453" y="76"/>
                  <a:pt x="953" y="45"/>
                  <a:pt x="1089" y="0"/>
                </a:cubicBezTo>
              </a:path>
            </a:pathLst>
          </a:custGeom>
          <a:noFill/>
          <a:ln w="508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102429" name="Line 29"/>
          <p:cNvSpPr>
            <a:spLocks noChangeShapeType="1"/>
          </p:cNvSpPr>
          <p:nvPr/>
        </p:nvSpPr>
        <p:spPr bwMode="auto">
          <a:xfrm>
            <a:off x="4716463" y="2842023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0" name="Line 30"/>
          <p:cNvSpPr>
            <a:spLocks noChangeShapeType="1"/>
          </p:cNvSpPr>
          <p:nvPr/>
        </p:nvSpPr>
        <p:spPr bwMode="auto">
          <a:xfrm>
            <a:off x="4932363" y="2842023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1" name="Line 31"/>
          <p:cNvSpPr>
            <a:spLocks noChangeShapeType="1"/>
          </p:cNvSpPr>
          <p:nvPr/>
        </p:nvSpPr>
        <p:spPr bwMode="auto">
          <a:xfrm>
            <a:off x="468313" y="3165872"/>
            <a:ext cx="1439862" cy="0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2" name="Line 32"/>
          <p:cNvSpPr>
            <a:spLocks noChangeShapeType="1"/>
          </p:cNvSpPr>
          <p:nvPr/>
        </p:nvSpPr>
        <p:spPr bwMode="auto">
          <a:xfrm>
            <a:off x="468313" y="3759994"/>
            <a:ext cx="1439862" cy="0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3" name="Line 33"/>
          <p:cNvSpPr>
            <a:spLocks noChangeShapeType="1"/>
          </p:cNvSpPr>
          <p:nvPr/>
        </p:nvSpPr>
        <p:spPr bwMode="auto">
          <a:xfrm flipV="1">
            <a:off x="3194051" y="2965848"/>
            <a:ext cx="2149475" cy="7144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5" name="Line 35"/>
          <p:cNvSpPr>
            <a:spLocks noChangeShapeType="1"/>
          </p:cNvSpPr>
          <p:nvPr/>
        </p:nvSpPr>
        <p:spPr bwMode="auto">
          <a:xfrm flipV="1">
            <a:off x="3175001" y="2924175"/>
            <a:ext cx="2149475" cy="7144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102436" name="AutoShape 36"/>
          <p:cNvSpPr>
            <a:spLocks/>
          </p:cNvSpPr>
          <p:nvPr/>
        </p:nvSpPr>
        <p:spPr bwMode="auto">
          <a:xfrm>
            <a:off x="323850" y="3165872"/>
            <a:ext cx="71438" cy="594122"/>
          </a:xfrm>
          <a:prstGeom prst="leftBrace">
            <a:avLst>
              <a:gd name="adj1" fmla="val 92407"/>
              <a:gd name="adj2" fmla="val 50000"/>
            </a:avLst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102437" name="AutoShape 37"/>
          <p:cNvSpPr>
            <a:spLocks/>
          </p:cNvSpPr>
          <p:nvPr/>
        </p:nvSpPr>
        <p:spPr bwMode="auto">
          <a:xfrm>
            <a:off x="3059114" y="2895601"/>
            <a:ext cx="73025" cy="108347"/>
          </a:xfrm>
          <a:prstGeom prst="leftBrace">
            <a:avLst>
              <a:gd name="adj1" fmla="val 16486"/>
              <a:gd name="adj2" fmla="val 50000"/>
            </a:avLst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102438" name="Text Box 38"/>
          <p:cNvSpPr txBox="1">
            <a:spLocks noChangeArrowheads="1"/>
          </p:cNvSpPr>
          <p:nvPr/>
        </p:nvSpPr>
        <p:spPr bwMode="auto">
          <a:xfrm>
            <a:off x="755651" y="4354116"/>
            <a:ext cx="13684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uncertainty</a:t>
            </a:r>
          </a:p>
        </p:txBody>
      </p:sp>
      <p:sp>
        <p:nvSpPr>
          <p:cNvPr id="102439" name="Text Box 39"/>
          <p:cNvSpPr txBox="1">
            <a:spLocks noChangeArrowheads="1"/>
          </p:cNvSpPr>
          <p:nvPr/>
        </p:nvSpPr>
        <p:spPr bwMode="auto">
          <a:xfrm>
            <a:off x="4283076" y="4354116"/>
            <a:ext cx="13684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40" name="Text Box 40"/>
          <p:cNvSpPr txBox="1">
            <a:spLocks noChangeArrowheads="1"/>
          </p:cNvSpPr>
          <p:nvPr/>
        </p:nvSpPr>
        <p:spPr bwMode="auto">
          <a:xfrm rot="-5400000">
            <a:off x="-892776" y="3047071"/>
            <a:ext cx="206095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102441" name="Text Box 41"/>
          <p:cNvSpPr txBox="1">
            <a:spLocks noChangeArrowheads="1"/>
          </p:cNvSpPr>
          <p:nvPr/>
        </p:nvSpPr>
        <p:spPr bwMode="auto">
          <a:xfrm rot="-5400000">
            <a:off x="1918799" y="3034514"/>
            <a:ext cx="20358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2" name="Rechthoek 1"/>
          <p:cNvSpPr/>
          <p:nvPr/>
        </p:nvSpPr>
        <p:spPr>
          <a:xfrm rot="5400000">
            <a:off x="6786790" y="2157740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http://www.morguefile.com/archive/display/229070</a:t>
            </a:r>
          </a:p>
        </p:txBody>
      </p:sp>
      <p:sp>
        <p:nvSpPr>
          <p:cNvPr id="33" name="Text Box 8"/>
          <p:cNvSpPr txBox="1">
            <a:spLocks noChangeArrowheads="1"/>
          </p:cNvSpPr>
          <p:nvPr/>
        </p:nvSpPr>
        <p:spPr bwMode="auto">
          <a:xfrm>
            <a:off x="194400" y="194400"/>
            <a:ext cx="877066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numerical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nl-NL" sz="32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</p:spTree>
    <p:extLst>
      <p:ext uri="{BB962C8B-B14F-4D97-AF65-F5344CB8AC3E}">
        <p14:creationId xmlns:p14="http://schemas.microsoft.com/office/powerpoint/2010/main" val="3671535231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1026" name="Picture 2" descr="http://cdn.morguefile.com/imageData/public/files/s/seemann/preview/fldr_2009_02_17/file7771234853249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40000"/>
                    </a14:imgEffect>
                    <a14:imgEffect>
                      <a14:brightnessContrast bright="-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3" y="0"/>
            <a:ext cx="9129408" cy="514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5413683" y="1923678"/>
            <a:ext cx="3694821" cy="2092881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 y=f(x),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spreading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x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causes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spreading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in y.</a:t>
            </a:r>
          </a:p>
          <a:p>
            <a:pPr algn="l"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For small x , we have </a:t>
            </a:r>
          </a:p>
          <a:p>
            <a:pPr algn="l"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y = (y / x) x  (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dy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/dx) x</a:t>
            </a:r>
          </a:p>
          <a:p>
            <a:pPr algn="l"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    = f ’(x) 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x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395289" y="4192191"/>
            <a:ext cx="20161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Line 14"/>
          <p:cNvSpPr>
            <a:spLocks noChangeShapeType="1"/>
          </p:cNvSpPr>
          <p:nvPr/>
        </p:nvSpPr>
        <p:spPr bwMode="auto">
          <a:xfrm flipV="1">
            <a:off x="539750" y="2950369"/>
            <a:ext cx="0" cy="135016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Line 17"/>
          <p:cNvSpPr>
            <a:spLocks noChangeShapeType="1"/>
          </p:cNvSpPr>
          <p:nvPr/>
        </p:nvSpPr>
        <p:spPr bwMode="auto">
          <a:xfrm>
            <a:off x="971550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>
            <a:off x="1187450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" name="Freeform 21"/>
          <p:cNvSpPr>
            <a:spLocks/>
          </p:cNvSpPr>
          <p:nvPr/>
        </p:nvSpPr>
        <p:spPr bwMode="auto">
          <a:xfrm>
            <a:off x="898525" y="2895600"/>
            <a:ext cx="1441450" cy="1188244"/>
          </a:xfrm>
          <a:custGeom>
            <a:avLst/>
            <a:gdLst>
              <a:gd name="T0" fmla="*/ 0 w 1089"/>
              <a:gd name="T1" fmla="*/ 2147483647 h 1179"/>
              <a:gd name="T2" fmla="*/ 2147483647 w 1089"/>
              <a:gd name="T3" fmla="*/ 2147483647 h 1179"/>
              <a:gd name="T4" fmla="*/ 2147483647 w 1089"/>
              <a:gd name="T5" fmla="*/ 0 h 1179"/>
              <a:gd name="T6" fmla="*/ 0 60000 65536"/>
              <a:gd name="T7" fmla="*/ 0 60000 65536"/>
              <a:gd name="T8" fmla="*/ 0 60000 65536"/>
              <a:gd name="T9" fmla="*/ 0 w 1089"/>
              <a:gd name="T10" fmla="*/ 0 h 1179"/>
              <a:gd name="T11" fmla="*/ 1089 w 1089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1179">
                <a:moveTo>
                  <a:pt x="0" y="1179"/>
                </a:moveTo>
                <a:cubicBezTo>
                  <a:pt x="45" y="823"/>
                  <a:pt x="91" y="468"/>
                  <a:pt x="272" y="272"/>
                </a:cubicBezTo>
                <a:cubicBezTo>
                  <a:pt x="453" y="76"/>
                  <a:pt x="953" y="45"/>
                  <a:pt x="1089" y="0"/>
                </a:cubicBezTo>
              </a:path>
            </a:pathLst>
          </a:custGeom>
          <a:noFill/>
          <a:ln w="508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Line 22"/>
          <p:cNvSpPr>
            <a:spLocks noChangeShapeType="1"/>
          </p:cNvSpPr>
          <p:nvPr/>
        </p:nvSpPr>
        <p:spPr bwMode="auto">
          <a:xfrm>
            <a:off x="971550" y="3003948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>
            <a:off x="1187450" y="3003948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" name="Line 24"/>
          <p:cNvSpPr>
            <a:spLocks noChangeShapeType="1"/>
          </p:cNvSpPr>
          <p:nvPr/>
        </p:nvSpPr>
        <p:spPr bwMode="auto">
          <a:xfrm>
            <a:off x="3203576" y="4192191"/>
            <a:ext cx="20161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" name="Line 25"/>
          <p:cNvSpPr>
            <a:spLocks noChangeShapeType="1"/>
          </p:cNvSpPr>
          <p:nvPr/>
        </p:nvSpPr>
        <p:spPr bwMode="auto">
          <a:xfrm flipV="1">
            <a:off x="3348038" y="2356248"/>
            <a:ext cx="0" cy="194429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" name="Line 26"/>
          <p:cNvSpPr>
            <a:spLocks noChangeShapeType="1"/>
          </p:cNvSpPr>
          <p:nvPr/>
        </p:nvSpPr>
        <p:spPr bwMode="auto">
          <a:xfrm>
            <a:off x="4716463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" name="Line 27"/>
          <p:cNvSpPr>
            <a:spLocks noChangeShapeType="1"/>
          </p:cNvSpPr>
          <p:nvPr/>
        </p:nvSpPr>
        <p:spPr bwMode="auto">
          <a:xfrm>
            <a:off x="4932363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" name="Freeform 28"/>
          <p:cNvSpPr>
            <a:spLocks/>
          </p:cNvSpPr>
          <p:nvPr/>
        </p:nvSpPr>
        <p:spPr bwMode="auto">
          <a:xfrm>
            <a:off x="3706813" y="2895600"/>
            <a:ext cx="1441450" cy="1188244"/>
          </a:xfrm>
          <a:custGeom>
            <a:avLst/>
            <a:gdLst>
              <a:gd name="T0" fmla="*/ 0 w 1089"/>
              <a:gd name="T1" fmla="*/ 2147483647 h 1179"/>
              <a:gd name="T2" fmla="*/ 2147483647 w 1089"/>
              <a:gd name="T3" fmla="*/ 2147483647 h 1179"/>
              <a:gd name="T4" fmla="*/ 2147483647 w 1089"/>
              <a:gd name="T5" fmla="*/ 0 h 1179"/>
              <a:gd name="T6" fmla="*/ 0 60000 65536"/>
              <a:gd name="T7" fmla="*/ 0 60000 65536"/>
              <a:gd name="T8" fmla="*/ 0 60000 65536"/>
              <a:gd name="T9" fmla="*/ 0 w 1089"/>
              <a:gd name="T10" fmla="*/ 0 h 1179"/>
              <a:gd name="T11" fmla="*/ 1089 w 1089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1179">
                <a:moveTo>
                  <a:pt x="0" y="1179"/>
                </a:moveTo>
                <a:cubicBezTo>
                  <a:pt x="45" y="823"/>
                  <a:pt x="91" y="468"/>
                  <a:pt x="272" y="272"/>
                </a:cubicBezTo>
                <a:cubicBezTo>
                  <a:pt x="453" y="76"/>
                  <a:pt x="953" y="45"/>
                  <a:pt x="1089" y="0"/>
                </a:cubicBezTo>
              </a:path>
            </a:pathLst>
          </a:custGeom>
          <a:noFill/>
          <a:ln w="508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4" name="Line 29"/>
          <p:cNvSpPr>
            <a:spLocks noChangeShapeType="1"/>
          </p:cNvSpPr>
          <p:nvPr/>
        </p:nvSpPr>
        <p:spPr bwMode="auto">
          <a:xfrm>
            <a:off x="4716463" y="2842023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>
            <a:off x="4932363" y="2842023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" name="Line 31"/>
          <p:cNvSpPr>
            <a:spLocks noChangeShapeType="1"/>
          </p:cNvSpPr>
          <p:nvPr/>
        </p:nvSpPr>
        <p:spPr bwMode="auto">
          <a:xfrm>
            <a:off x="468313" y="3165872"/>
            <a:ext cx="1439862" cy="0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" name="Line 32"/>
          <p:cNvSpPr>
            <a:spLocks noChangeShapeType="1"/>
          </p:cNvSpPr>
          <p:nvPr/>
        </p:nvSpPr>
        <p:spPr bwMode="auto">
          <a:xfrm>
            <a:off x="468313" y="3759994"/>
            <a:ext cx="1439862" cy="0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" name="Line 33"/>
          <p:cNvSpPr>
            <a:spLocks noChangeShapeType="1"/>
          </p:cNvSpPr>
          <p:nvPr/>
        </p:nvSpPr>
        <p:spPr bwMode="auto">
          <a:xfrm flipV="1">
            <a:off x="3194051" y="2965848"/>
            <a:ext cx="2149475" cy="7144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" name="Line 35"/>
          <p:cNvSpPr>
            <a:spLocks noChangeShapeType="1"/>
          </p:cNvSpPr>
          <p:nvPr/>
        </p:nvSpPr>
        <p:spPr bwMode="auto">
          <a:xfrm flipV="1">
            <a:off x="3175001" y="2924175"/>
            <a:ext cx="2149475" cy="7144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" name="AutoShape 36"/>
          <p:cNvSpPr>
            <a:spLocks/>
          </p:cNvSpPr>
          <p:nvPr/>
        </p:nvSpPr>
        <p:spPr bwMode="auto">
          <a:xfrm>
            <a:off x="323850" y="3165872"/>
            <a:ext cx="71438" cy="594122"/>
          </a:xfrm>
          <a:prstGeom prst="leftBrace">
            <a:avLst>
              <a:gd name="adj1" fmla="val 92407"/>
              <a:gd name="adj2" fmla="val 50000"/>
            </a:avLst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51" name="AutoShape 37"/>
          <p:cNvSpPr>
            <a:spLocks/>
          </p:cNvSpPr>
          <p:nvPr/>
        </p:nvSpPr>
        <p:spPr bwMode="auto">
          <a:xfrm>
            <a:off x="3059114" y="2895601"/>
            <a:ext cx="73025" cy="108347"/>
          </a:xfrm>
          <a:prstGeom prst="leftBrace">
            <a:avLst>
              <a:gd name="adj1" fmla="val 16486"/>
              <a:gd name="adj2" fmla="val 50000"/>
            </a:avLst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52" name="Text Box 38"/>
          <p:cNvSpPr txBox="1">
            <a:spLocks noChangeArrowheads="1"/>
          </p:cNvSpPr>
          <p:nvPr/>
        </p:nvSpPr>
        <p:spPr bwMode="auto">
          <a:xfrm>
            <a:off x="755651" y="4354116"/>
            <a:ext cx="13684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uncertainty</a:t>
            </a:r>
          </a:p>
        </p:txBody>
      </p:sp>
      <p:sp>
        <p:nvSpPr>
          <p:cNvPr id="53" name="Text Box 39"/>
          <p:cNvSpPr txBox="1">
            <a:spLocks noChangeArrowheads="1"/>
          </p:cNvSpPr>
          <p:nvPr/>
        </p:nvSpPr>
        <p:spPr bwMode="auto">
          <a:xfrm>
            <a:off x="4283076" y="4354116"/>
            <a:ext cx="13684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 Box 40"/>
          <p:cNvSpPr txBox="1">
            <a:spLocks noChangeArrowheads="1"/>
          </p:cNvSpPr>
          <p:nvPr/>
        </p:nvSpPr>
        <p:spPr bwMode="auto">
          <a:xfrm rot="-5400000">
            <a:off x="-892776" y="3047071"/>
            <a:ext cx="206095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 Box 41"/>
          <p:cNvSpPr txBox="1">
            <a:spLocks noChangeArrowheads="1"/>
          </p:cNvSpPr>
          <p:nvPr/>
        </p:nvSpPr>
        <p:spPr bwMode="auto">
          <a:xfrm rot="-5400000">
            <a:off x="1918799" y="3034514"/>
            <a:ext cx="20358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194400" y="914400"/>
            <a:ext cx="8194024" cy="132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Quantitative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validation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a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model, input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uncertainties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amplified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or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dampened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nl-NL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194400" y="194400"/>
            <a:ext cx="877066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numerical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nl-NL" sz="32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2" name="Rechthoek 1"/>
          <p:cNvSpPr/>
          <p:nvPr/>
        </p:nvSpPr>
        <p:spPr>
          <a:xfrm rot="5400000">
            <a:off x="6786790" y="220661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http://www.morguefile.com/archive/display/531309</a:t>
            </a:r>
          </a:p>
        </p:txBody>
      </p:sp>
    </p:spTree>
    <p:extLst>
      <p:ext uri="{BB962C8B-B14F-4D97-AF65-F5344CB8AC3E}">
        <p14:creationId xmlns:p14="http://schemas.microsoft.com/office/powerpoint/2010/main" val="37382425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 bldLvl="5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58" name="Picture 2" descr="http://cdn.morguefile.com/imageData/public/files/s/seemann/preview/fldr_2009_02_17/file7771234853249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40000"/>
                    </a14:imgEffect>
                    <a14:imgEffect>
                      <a14:brightnessContrast bright="-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3" y="0"/>
            <a:ext cx="9129408" cy="514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5413683" y="1923678"/>
            <a:ext cx="3694821" cy="1415772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So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for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relative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spreading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y/y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x/x (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expressed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in %), we have</a:t>
            </a:r>
          </a:p>
          <a:p>
            <a:pPr algn="l"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(y/y) / (x/x) = f ’(x) x/y := c(x) (</a:t>
            </a:r>
            <a:r>
              <a:rPr lang="nl-NL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condition</a:t>
            </a:r>
            <a:r>
              <a:rPr lang="nl-NL" sz="2000" b="1" dirty="0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sz="2000" b="1" dirty="0" err="1">
                <a:solidFill>
                  <a:schemeClr val="tx2">
                    <a:lumMod val="60000"/>
                    <a:lumOff val="40000"/>
                  </a:schemeClr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number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).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395289" y="4192191"/>
            <a:ext cx="20161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Line 14"/>
          <p:cNvSpPr>
            <a:spLocks noChangeShapeType="1"/>
          </p:cNvSpPr>
          <p:nvPr/>
        </p:nvSpPr>
        <p:spPr bwMode="auto">
          <a:xfrm flipV="1">
            <a:off x="539750" y="2950369"/>
            <a:ext cx="0" cy="135016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Line 17"/>
          <p:cNvSpPr>
            <a:spLocks noChangeShapeType="1"/>
          </p:cNvSpPr>
          <p:nvPr/>
        </p:nvSpPr>
        <p:spPr bwMode="auto">
          <a:xfrm>
            <a:off x="971550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>
            <a:off x="1187450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" name="Freeform 21"/>
          <p:cNvSpPr>
            <a:spLocks/>
          </p:cNvSpPr>
          <p:nvPr/>
        </p:nvSpPr>
        <p:spPr bwMode="auto">
          <a:xfrm>
            <a:off x="898525" y="2895600"/>
            <a:ext cx="1441450" cy="1188244"/>
          </a:xfrm>
          <a:custGeom>
            <a:avLst/>
            <a:gdLst>
              <a:gd name="T0" fmla="*/ 0 w 1089"/>
              <a:gd name="T1" fmla="*/ 2147483647 h 1179"/>
              <a:gd name="T2" fmla="*/ 2147483647 w 1089"/>
              <a:gd name="T3" fmla="*/ 2147483647 h 1179"/>
              <a:gd name="T4" fmla="*/ 2147483647 w 1089"/>
              <a:gd name="T5" fmla="*/ 0 h 1179"/>
              <a:gd name="T6" fmla="*/ 0 60000 65536"/>
              <a:gd name="T7" fmla="*/ 0 60000 65536"/>
              <a:gd name="T8" fmla="*/ 0 60000 65536"/>
              <a:gd name="T9" fmla="*/ 0 w 1089"/>
              <a:gd name="T10" fmla="*/ 0 h 1179"/>
              <a:gd name="T11" fmla="*/ 1089 w 1089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1179">
                <a:moveTo>
                  <a:pt x="0" y="1179"/>
                </a:moveTo>
                <a:cubicBezTo>
                  <a:pt x="45" y="823"/>
                  <a:pt x="91" y="468"/>
                  <a:pt x="272" y="272"/>
                </a:cubicBezTo>
                <a:cubicBezTo>
                  <a:pt x="453" y="76"/>
                  <a:pt x="953" y="45"/>
                  <a:pt x="1089" y="0"/>
                </a:cubicBezTo>
              </a:path>
            </a:pathLst>
          </a:custGeom>
          <a:noFill/>
          <a:ln w="508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Line 22"/>
          <p:cNvSpPr>
            <a:spLocks noChangeShapeType="1"/>
          </p:cNvSpPr>
          <p:nvPr/>
        </p:nvSpPr>
        <p:spPr bwMode="auto">
          <a:xfrm>
            <a:off x="971550" y="3003948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>
            <a:off x="1187450" y="3003948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" name="Line 24"/>
          <p:cNvSpPr>
            <a:spLocks noChangeShapeType="1"/>
          </p:cNvSpPr>
          <p:nvPr/>
        </p:nvSpPr>
        <p:spPr bwMode="auto">
          <a:xfrm>
            <a:off x="3203576" y="4192191"/>
            <a:ext cx="20161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" name="Line 25"/>
          <p:cNvSpPr>
            <a:spLocks noChangeShapeType="1"/>
          </p:cNvSpPr>
          <p:nvPr/>
        </p:nvSpPr>
        <p:spPr bwMode="auto">
          <a:xfrm flipV="1">
            <a:off x="3348038" y="2356248"/>
            <a:ext cx="0" cy="194429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" name="Line 26"/>
          <p:cNvSpPr>
            <a:spLocks noChangeShapeType="1"/>
          </p:cNvSpPr>
          <p:nvPr/>
        </p:nvSpPr>
        <p:spPr bwMode="auto">
          <a:xfrm>
            <a:off x="4716463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" name="Line 27"/>
          <p:cNvSpPr>
            <a:spLocks noChangeShapeType="1"/>
          </p:cNvSpPr>
          <p:nvPr/>
        </p:nvSpPr>
        <p:spPr bwMode="auto">
          <a:xfrm>
            <a:off x="4932363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" name="Freeform 28"/>
          <p:cNvSpPr>
            <a:spLocks/>
          </p:cNvSpPr>
          <p:nvPr/>
        </p:nvSpPr>
        <p:spPr bwMode="auto">
          <a:xfrm>
            <a:off x="3706813" y="2895600"/>
            <a:ext cx="1441450" cy="1188244"/>
          </a:xfrm>
          <a:custGeom>
            <a:avLst/>
            <a:gdLst>
              <a:gd name="T0" fmla="*/ 0 w 1089"/>
              <a:gd name="T1" fmla="*/ 2147483647 h 1179"/>
              <a:gd name="T2" fmla="*/ 2147483647 w 1089"/>
              <a:gd name="T3" fmla="*/ 2147483647 h 1179"/>
              <a:gd name="T4" fmla="*/ 2147483647 w 1089"/>
              <a:gd name="T5" fmla="*/ 0 h 1179"/>
              <a:gd name="T6" fmla="*/ 0 60000 65536"/>
              <a:gd name="T7" fmla="*/ 0 60000 65536"/>
              <a:gd name="T8" fmla="*/ 0 60000 65536"/>
              <a:gd name="T9" fmla="*/ 0 w 1089"/>
              <a:gd name="T10" fmla="*/ 0 h 1179"/>
              <a:gd name="T11" fmla="*/ 1089 w 1089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1179">
                <a:moveTo>
                  <a:pt x="0" y="1179"/>
                </a:moveTo>
                <a:cubicBezTo>
                  <a:pt x="45" y="823"/>
                  <a:pt x="91" y="468"/>
                  <a:pt x="272" y="272"/>
                </a:cubicBezTo>
                <a:cubicBezTo>
                  <a:pt x="453" y="76"/>
                  <a:pt x="953" y="45"/>
                  <a:pt x="1089" y="0"/>
                </a:cubicBezTo>
              </a:path>
            </a:pathLst>
          </a:custGeom>
          <a:noFill/>
          <a:ln w="508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4" name="Line 29"/>
          <p:cNvSpPr>
            <a:spLocks noChangeShapeType="1"/>
          </p:cNvSpPr>
          <p:nvPr/>
        </p:nvSpPr>
        <p:spPr bwMode="auto">
          <a:xfrm>
            <a:off x="4716463" y="2842023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>
            <a:off x="4932363" y="2842023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" name="Line 31"/>
          <p:cNvSpPr>
            <a:spLocks noChangeShapeType="1"/>
          </p:cNvSpPr>
          <p:nvPr/>
        </p:nvSpPr>
        <p:spPr bwMode="auto">
          <a:xfrm>
            <a:off x="468313" y="3165872"/>
            <a:ext cx="1439862" cy="0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" name="Line 32"/>
          <p:cNvSpPr>
            <a:spLocks noChangeShapeType="1"/>
          </p:cNvSpPr>
          <p:nvPr/>
        </p:nvSpPr>
        <p:spPr bwMode="auto">
          <a:xfrm>
            <a:off x="468313" y="3759994"/>
            <a:ext cx="1439862" cy="0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" name="Line 33"/>
          <p:cNvSpPr>
            <a:spLocks noChangeShapeType="1"/>
          </p:cNvSpPr>
          <p:nvPr/>
        </p:nvSpPr>
        <p:spPr bwMode="auto">
          <a:xfrm flipV="1">
            <a:off x="3194051" y="2965848"/>
            <a:ext cx="2149475" cy="7144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" name="Line 35"/>
          <p:cNvSpPr>
            <a:spLocks noChangeShapeType="1"/>
          </p:cNvSpPr>
          <p:nvPr/>
        </p:nvSpPr>
        <p:spPr bwMode="auto">
          <a:xfrm flipV="1">
            <a:off x="3175001" y="2924175"/>
            <a:ext cx="2149475" cy="7144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" name="AutoShape 36"/>
          <p:cNvSpPr>
            <a:spLocks/>
          </p:cNvSpPr>
          <p:nvPr/>
        </p:nvSpPr>
        <p:spPr bwMode="auto">
          <a:xfrm>
            <a:off x="323850" y="3165872"/>
            <a:ext cx="71438" cy="594122"/>
          </a:xfrm>
          <a:prstGeom prst="leftBrace">
            <a:avLst>
              <a:gd name="adj1" fmla="val 92407"/>
              <a:gd name="adj2" fmla="val 50000"/>
            </a:avLst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51" name="AutoShape 37"/>
          <p:cNvSpPr>
            <a:spLocks/>
          </p:cNvSpPr>
          <p:nvPr/>
        </p:nvSpPr>
        <p:spPr bwMode="auto">
          <a:xfrm>
            <a:off x="3059114" y="2895601"/>
            <a:ext cx="73025" cy="108347"/>
          </a:xfrm>
          <a:prstGeom prst="leftBrace">
            <a:avLst>
              <a:gd name="adj1" fmla="val 16486"/>
              <a:gd name="adj2" fmla="val 50000"/>
            </a:avLst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52" name="Text Box 38"/>
          <p:cNvSpPr txBox="1">
            <a:spLocks noChangeArrowheads="1"/>
          </p:cNvSpPr>
          <p:nvPr/>
        </p:nvSpPr>
        <p:spPr bwMode="auto">
          <a:xfrm>
            <a:off x="755651" y="4354116"/>
            <a:ext cx="13684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uncertainty</a:t>
            </a:r>
          </a:p>
        </p:txBody>
      </p:sp>
      <p:sp>
        <p:nvSpPr>
          <p:cNvPr id="53" name="Text Box 39"/>
          <p:cNvSpPr txBox="1">
            <a:spLocks noChangeArrowheads="1"/>
          </p:cNvSpPr>
          <p:nvPr/>
        </p:nvSpPr>
        <p:spPr bwMode="auto">
          <a:xfrm>
            <a:off x="4283076" y="4354116"/>
            <a:ext cx="13684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 Box 40"/>
          <p:cNvSpPr txBox="1">
            <a:spLocks noChangeArrowheads="1"/>
          </p:cNvSpPr>
          <p:nvPr/>
        </p:nvSpPr>
        <p:spPr bwMode="auto">
          <a:xfrm rot="-5400000">
            <a:off x="-892776" y="3047071"/>
            <a:ext cx="206095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 Box 41"/>
          <p:cNvSpPr txBox="1">
            <a:spLocks noChangeArrowheads="1"/>
          </p:cNvSpPr>
          <p:nvPr/>
        </p:nvSpPr>
        <p:spPr bwMode="auto">
          <a:xfrm rot="-5400000">
            <a:off x="1918799" y="3034514"/>
            <a:ext cx="20358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194400" y="914400"/>
            <a:ext cx="8194024" cy="132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Quantitative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validation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a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model, input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uncertainties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amplified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or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dampened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nl-NL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57" name="Text Box 8"/>
          <p:cNvSpPr txBox="1">
            <a:spLocks noChangeArrowheads="1"/>
          </p:cNvSpPr>
          <p:nvPr/>
        </p:nvSpPr>
        <p:spPr bwMode="auto">
          <a:xfrm>
            <a:off x="194400" y="194400"/>
            <a:ext cx="877066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numerical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nl-NL" sz="32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59" name="Rechthoek 58"/>
          <p:cNvSpPr/>
          <p:nvPr/>
        </p:nvSpPr>
        <p:spPr>
          <a:xfrm rot="5400000">
            <a:off x="6786790" y="220661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http://www.morguefile.com/archive/display/531309</a:t>
            </a:r>
          </a:p>
        </p:txBody>
      </p:sp>
    </p:spTree>
    <p:extLst>
      <p:ext uri="{BB962C8B-B14F-4D97-AF65-F5344CB8AC3E}">
        <p14:creationId xmlns:p14="http://schemas.microsoft.com/office/powerpoint/2010/main" val="587140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 bldLvl="5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7" name="Groep 9"/>
          <p:cNvGrpSpPr/>
          <p:nvPr/>
        </p:nvGrpSpPr>
        <p:grpSpPr>
          <a:xfrm>
            <a:off x="6624000" y="4217868"/>
            <a:ext cx="1516652" cy="697693"/>
            <a:chOff x="6615066" y="4217868"/>
            <a:chExt cx="1516652" cy="697693"/>
          </a:xfrm>
        </p:grpSpPr>
        <p:pic>
          <p:nvPicPr>
            <p:cNvPr id="28" name="Afbeelding 10"/>
            <p:cNvPicPr>
              <a:picLocks noChangeAspect="1"/>
            </p:cNvPicPr>
            <p:nvPr/>
          </p:nvPicPr>
          <p:blipFill>
            <a:blip r:embed="rId3" cstate="print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6615066" y="4227933"/>
              <a:ext cx="1516652" cy="665535"/>
            </a:xfrm>
            <a:prstGeom prst="rect">
              <a:avLst/>
            </a:prstGeom>
            <a:effectLst>
              <a:softEdge rad="0"/>
            </a:effectLst>
          </p:spPr>
        </p:pic>
        <p:cxnSp>
          <p:nvCxnSpPr>
            <p:cNvPr id="29" name="Rechte verbindingslijn 11"/>
            <p:cNvCxnSpPr/>
            <p:nvPr/>
          </p:nvCxnSpPr>
          <p:spPr>
            <a:xfrm flipH="1">
              <a:off x="7690474" y="4217868"/>
              <a:ext cx="206137" cy="697693"/>
            </a:xfrm>
            <a:prstGeom prst="line">
              <a:avLst/>
            </a:prstGeom>
            <a:ln w="15875">
              <a:solidFill>
                <a:srgbClr val="FF0000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</p:grpSp>
      <p:pic>
        <p:nvPicPr>
          <p:cNvPr id="60" name="Picture 2" descr="http://cdn.morguefile.com/imageData/public/files/s/seemann/preview/fldr_2009_02_17/file7771234853249.jpg"/>
          <p:cNvPicPr>
            <a:picLocks noChangeAspect="1" noChangeArrowheads="1"/>
          </p:cNvPicPr>
          <p:nvPr/>
        </p:nvPicPr>
        <p:blipFill>
          <a:blip r:embed="rId4">
            <a:extLst>
              <a:ext uri="{BEBA8EAE-BF5A-486C-A8C5-ECC9F3942E4B}">
                <a14:imgProps xmlns:a14="http://schemas.microsoft.com/office/drawing/2010/main">
                  <a14:imgLayer r:embed="rId5">
                    <a14:imgEffect>
                      <a14:sharpenSoften amount="-40000"/>
                    </a14:imgEffect>
                    <a14:imgEffect>
                      <a14:brightnessContrast bright="-26000"/>
                    </a14:imgEffect>
                  </a14:imgLayer>
                </a14:imgProps>
              </a:ex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4593" y="0"/>
            <a:ext cx="9129408" cy="514378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1" name="Text Box 38"/>
          <p:cNvSpPr txBox="1">
            <a:spLocks noChangeArrowheads="1"/>
          </p:cNvSpPr>
          <p:nvPr/>
        </p:nvSpPr>
        <p:spPr bwMode="auto">
          <a:xfrm>
            <a:off x="5413683" y="1923678"/>
            <a:ext cx="3694821" cy="2523768"/>
          </a:xfrm>
          <a:prstGeom prst="rect">
            <a:avLst/>
          </a:prstGeom>
          <a:noFill/>
          <a:ln>
            <a:noFill/>
          </a:ln>
          <a:extLst/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c(x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)=1: 5% spread in x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causes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5% spread in y. </a:t>
            </a:r>
            <a:endParaRPr lang="nl-NL" sz="2000" dirty="0" smtClean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  <a:p>
            <a:pPr algn="l"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Large 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c(x):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instable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!</a:t>
            </a:r>
          </a:p>
          <a:p>
            <a:pPr algn="l" eaLnBrk="1" hangingPunct="1">
              <a:spcBef>
                <a:spcPct val="30000"/>
              </a:spcBef>
              <a:spcAft>
                <a:spcPct val="30000"/>
              </a:spcAft>
              <a:buFontTx/>
              <a:buNone/>
            </a:pP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The </a:t>
            </a:r>
            <a:r>
              <a:rPr lang="nl-NL" sz="20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condition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number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is the ratio in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relative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spreading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between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output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and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input: the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propagation</a:t>
            </a:r>
            <a:r>
              <a:rPr lang="nl-NL" sz="20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 of </a:t>
            </a:r>
            <a:r>
              <a:rPr lang="nl-NL" sz="20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uncertainty</a:t>
            </a:r>
            <a:r>
              <a:rPr lang="nl-NL" sz="20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  <a:sym typeface="Symbol" pitchFamily="1" charset="2"/>
              </a:rPr>
              <a:t>.</a:t>
            </a:r>
            <a:endParaRPr lang="nl-NL" sz="2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32" name="Line 13"/>
          <p:cNvSpPr>
            <a:spLocks noChangeShapeType="1"/>
          </p:cNvSpPr>
          <p:nvPr/>
        </p:nvSpPr>
        <p:spPr bwMode="auto">
          <a:xfrm>
            <a:off x="395289" y="4192191"/>
            <a:ext cx="20161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3" name="Line 14"/>
          <p:cNvSpPr>
            <a:spLocks noChangeShapeType="1"/>
          </p:cNvSpPr>
          <p:nvPr/>
        </p:nvSpPr>
        <p:spPr bwMode="auto">
          <a:xfrm flipV="1">
            <a:off x="539750" y="2950369"/>
            <a:ext cx="0" cy="1350169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4" name="Line 17"/>
          <p:cNvSpPr>
            <a:spLocks noChangeShapeType="1"/>
          </p:cNvSpPr>
          <p:nvPr/>
        </p:nvSpPr>
        <p:spPr bwMode="auto">
          <a:xfrm>
            <a:off x="971550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5" name="Line 18"/>
          <p:cNvSpPr>
            <a:spLocks noChangeShapeType="1"/>
          </p:cNvSpPr>
          <p:nvPr/>
        </p:nvSpPr>
        <p:spPr bwMode="auto">
          <a:xfrm>
            <a:off x="1187450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6" name="Freeform 21"/>
          <p:cNvSpPr>
            <a:spLocks/>
          </p:cNvSpPr>
          <p:nvPr/>
        </p:nvSpPr>
        <p:spPr bwMode="auto">
          <a:xfrm>
            <a:off x="898525" y="2895600"/>
            <a:ext cx="1441450" cy="1188244"/>
          </a:xfrm>
          <a:custGeom>
            <a:avLst/>
            <a:gdLst>
              <a:gd name="T0" fmla="*/ 0 w 1089"/>
              <a:gd name="T1" fmla="*/ 2147483647 h 1179"/>
              <a:gd name="T2" fmla="*/ 2147483647 w 1089"/>
              <a:gd name="T3" fmla="*/ 2147483647 h 1179"/>
              <a:gd name="T4" fmla="*/ 2147483647 w 1089"/>
              <a:gd name="T5" fmla="*/ 0 h 1179"/>
              <a:gd name="T6" fmla="*/ 0 60000 65536"/>
              <a:gd name="T7" fmla="*/ 0 60000 65536"/>
              <a:gd name="T8" fmla="*/ 0 60000 65536"/>
              <a:gd name="T9" fmla="*/ 0 w 1089"/>
              <a:gd name="T10" fmla="*/ 0 h 1179"/>
              <a:gd name="T11" fmla="*/ 1089 w 1089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1179">
                <a:moveTo>
                  <a:pt x="0" y="1179"/>
                </a:moveTo>
                <a:cubicBezTo>
                  <a:pt x="45" y="823"/>
                  <a:pt x="91" y="468"/>
                  <a:pt x="272" y="272"/>
                </a:cubicBezTo>
                <a:cubicBezTo>
                  <a:pt x="453" y="76"/>
                  <a:pt x="953" y="45"/>
                  <a:pt x="1089" y="0"/>
                </a:cubicBezTo>
              </a:path>
            </a:pathLst>
          </a:custGeom>
          <a:noFill/>
          <a:ln w="508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37" name="Line 22"/>
          <p:cNvSpPr>
            <a:spLocks noChangeShapeType="1"/>
          </p:cNvSpPr>
          <p:nvPr/>
        </p:nvSpPr>
        <p:spPr bwMode="auto">
          <a:xfrm>
            <a:off x="971550" y="3003948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8" name="Line 23"/>
          <p:cNvSpPr>
            <a:spLocks noChangeShapeType="1"/>
          </p:cNvSpPr>
          <p:nvPr/>
        </p:nvSpPr>
        <p:spPr bwMode="auto">
          <a:xfrm>
            <a:off x="1187450" y="3003948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39" name="Line 24"/>
          <p:cNvSpPr>
            <a:spLocks noChangeShapeType="1"/>
          </p:cNvSpPr>
          <p:nvPr/>
        </p:nvSpPr>
        <p:spPr bwMode="auto">
          <a:xfrm>
            <a:off x="3203576" y="4192191"/>
            <a:ext cx="2016125" cy="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0" name="Line 25"/>
          <p:cNvSpPr>
            <a:spLocks noChangeShapeType="1"/>
          </p:cNvSpPr>
          <p:nvPr/>
        </p:nvSpPr>
        <p:spPr bwMode="auto">
          <a:xfrm flipV="1">
            <a:off x="3348038" y="2356248"/>
            <a:ext cx="0" cy="1944290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1" name="Line 26"/>
          <p:cNvSpPr>
            <a:spLocks noChangeShapeType="1"/>
          </p:cNvSpPr>
          <p:nvPr/>
        </p:nvSpPr>
        <p:spPr bwMode="auto">
          <a:xfrm>
            <a:off x="4716463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2" name="Line 27"/>
          <p:cNvSpPr>
            <a:spLocks noChangeShapeType="1"/>
          </p:cNvSpPr>
          <p:nvPr/>
        </p:nvSpPr>
        <p:spPr bwMode="auto">
          <a:xfrm>
            <a:off x="4932363" y="4083844"/>
            <a:ext cx="0" cy="161925"/>
          </a:xfrm>
          <a:prstGeom prst="line">
            <a:avLst/>
          </a:prstGeom>
          <a:noFill/>
          <a:ln w="50800">
            <a:solidFill>
              <a:srgbClr val="FF0000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3" name="Freeform 28"/>
          <p:cNvSpPr>
            <a:spLocks/>
          </p:cNvSpPr>
          <p:nvPr/>
        </p:nvSpPr>
        <p:spPr bwMode="auto">
          <a:xfrm>
            <a:off x="3706813" y="2895600"/>
            <a:ext cx="1441450" cy="1188244"/>
          </a:xfrm>
          <a:custGeom>
            <a:avLst/>
            <a:gdLst>
              <a:gd name="T0" fmla="*/ 0 w 1089"/>
              <a:gd name="T1" fmla="*/ 2147483647 h 1179"/>
              <a:gd name="T2" fmla="*/ 2147483647 w 1089"/>
              <a:gd name="T3" fmla="*/ 2147483647 h 1179"/>
              <a:gd name="T4" fmla="*/ 2147483647 w 1089"/>
              <a:gd name="T5" fmla="*/ 0 h 1179"/>
              <a:gd name="T6" fmla="*/ 0 60000 65536"/>
              <a:gd name="T7" fmla="*/ 0 60000 65536"/>
              <a:gd name="T8" fmla="*/ 0 60000 65536"/>
              <a:gd name="T9" fmla="*/ 0 w 1089"/>
              <a:gd name="T10" fmla="*/ 0 h 1179"/>
              <a:gd name="T11" fmla="*/ 1089 w 1089"/>
              <a:gd name="T12" fmla="*/ 1179 h 1179"/>
            </a:gdLst>
            <a:ahLst/>
            <a:cxnLst>
              <a:cxn ang="T6">
                <a:pos x="T0" y="T1"/>
              </a:cxn>
              <a:cxn ang="T7">
                <a:pos x="T2" y="T3"/>
              </a:cxn>
              <a:cxn ang="T8">
                <a:pos x="T4" y="T5"/>
              </a:cxn>
            </a:cxnLst>
            <a:rect l="T9" t="T10" r="T11" b="T12"/>
            <a:pathLst>
              <a:path w="1089" h="1179">
                <a:moveTo>
                  <a:pt x="0" y="1179"/>
                </a:moveTo>
                <a:cubicBezTo>
                  <a:pt x="45" y="823"/>
                  <a:pt x="91" y="468"/>
                  <a:pt x="272" y="272"/>
                </a:cubicBezTo>
                <a:cubicBezTo>
                  <a:pt x="453" y="76"/>
                  <a:pt x="953" y="45"/>
                  <a:pt x="1089" y="0"/>
                </a:cubicBezTo>
              </a:path>
            </a:pathLst>
          </a:custGeom>
          <a:noFill/>
          <a:ln w="50800" cap="flat" cmpd="sng">
            <a:solidFill>
              <a:schemeClr val="bg1"/>
            </a:solidFill>
            <a:prstDash val="solid"/>
            <a:round/>
            <a:headEnd type="none" w="med" len="med"/>
            <a:tailEnd type="none" w="med" len="med"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lIns="0" tIns="0" rIns="0" bIns="0"/>
          <a:lstStyle/>
          <a:p>
            <a:endParaRPr lang="en-US">
              <a:solidFill>
                <a:schemeClr val="bg1"/>
              </a:solidFill>
            </a:endParaRPr>
          </a:p>
        </p:txBody>
      </p:sp>
      <p:sp>
        <p:nvSpPr>
          <p:cNvPr id="44" name="Line 29"/>
          <p:cNvSpPr>
            <a:spLocks noChangeShapeType="1"/>
          </p:cNvSpPr>
          <p:nvPr/>
        </p:nvSpPr>
        <p:spPr bwMode="auto">
          <a:xfrm>
            <a:off x="4716463" y="2842023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5" name="Line 30"/>
          <p:cNvSpPr>
            <a:spLocks noChangeShapeType="1"/>
          </p:cNvSpPr>
          <p:nvPr/>
        </p:nvSpPr>
        <p:spPr bwMode="auto">
          <a:xfrm>
            <a:off x="4932363" y="2842023"/>
            <a:ext cx="0" cy="1458515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6" name="Line 31"/>
          <p:cNvSpPr>
            <a:spLocks noChangeShapeType="1"/>
          </p:cNvSpPr>
          <p:nvPr/>
        </p:nvSpPr>
        <p:spPr bwMode="auto">
          <a:xfrm>
            <a:off x="468313" y="3165872"/>
            <a:ext cx="1439862" cy="0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7" name="Line 32"/>
          <p:cNvSpPr>
            <a:spLocks noChangeShapeType="1"/>
          </p:cNvSpPr>
          <p:nvPr/>
        </p:nvSpPr>
        <p:spPr bwMode="auto">
          <a:xfrm>
            <a:off x="468313" y="3759994"/>
            <a:ext cx="1439862" cy="0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8" name="Line 33"/>
          <p:cNvSpPr>
            <a:spLocks noChangeShapeType="1"/>
          </p:cNvSpPr>
          <p:nvPr/>
        </p:nvSpPr>
        <p:spPr bwMode="auto">
          <a:xfrm flipV="1">
            <a:off x="3194051" y="2965848"/>
            <a:ext cx="2149475" cy="7144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49" name="Line 35"/>
          <p:cNvSpPr>
            <a:spLocks noChangeShapeType="1"/>
          </p:cNvSpPr>
          <p:nvPr/>
        </p:nvSpPr>
        <p:spPr bwMode="auto">
          <a:xfrm flipV="1">
            <a:off x="3175001" y="2924175"/>
            <a:ext cx="2149475" cy="7144"/>
          </a:xfrm>
          <a:prstGeom prst="line">
            <a:avLst/>
          </a:prstGeom>
          <a:noFill/>
          <a:ln w="22225" cap="rnd">
            <a:solidFill>
              <a:srgbClr val="FF0000"/>
            </a:solidFill>
            <a:prstDash val="sysDot"/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 lIns="0" tIns="0" rIns="0" bIns="0"/>
          <a:lstStyle/>
          <a:p>
            <a:endParaRPr lang="en-US"/>
          </a:p>
        </p:txBody>
      </p:sp>
      <p:sp>
        <p:nvSpPr>
          <p:cNvPr id="50" name="AutoShape 36"/>
          <p:cNvSpPr>
            <a:spLocks/>
          </p:cNvSpPr>
          <p:nvPr/>
        </p:nvSpPr>
        <p:spPr bwMode="auto">
          <a:xfrm>
            <a:off x="323850" y="3165872"/>
            <a:ext cx="71438" cy="594122"/>
          </a:xfrm>
          <a:prstGeom prst="leftBrace">
            <a:avLst>
              <a:gd name="adj1" fmla="val 92407"/>
              <a:gd name="adj2" fmla="val 50000"/>
            </a:avLst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51" name="AutoShape 37"/>
          <p:cNvSpPr>
            <a:spLocks/>
          </p:cNvSpPr>
          <p:nvPr/>
        </p:nvSpPr>
        <p:spPr bwMode="auto">
          <a:xfrm>
            <a:off x="3059114" y="2895601"/>
            <a:ext cx="73025" cy="108347"/>
          </a:xfrm>
          <a:prstGeom prst="leftBrace">
            <a:avLst>
              <a:gd name="adj1" fmla="val 16486"/>
              <a:gd name="adj2" fmla="val 50000"/>
            </a:avLst>
          </a:prstGeom>
          <a:noFill/>
          <a:ln w="15875">
            <a:solidFill>
              <a:schemeClr val="bg1"/>
            </a:solidFill>
            <a:round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wrap="none" lIns="0" tIns="0" rIns="0" bIns="0" anchor="ctr"/>
          <a:lstStyle/>
          <a:p>
            <a:endParaRPr lang="nl-NL"/>
          </a:p>
        </p:txBody>
      </p:sp>
      <p:sp>
        <p:nvSpPr>
          <p:cNvPr id="52" name="Text Box 38"/>
          <p:cNvSpPr txBox="1">
            <a:spLocks noChangeArrowheads="1"/>
          </p:cNvSpPr>
          <p:nvPr/>
        </p:nvSpPr>
        <p:spPr bwMode="auto">
          <a:xfrm>
            <a:off x="755651" y="4354116"/>
            <a:ext cx="13684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uncertainty</a:t>
            </a:r>
          </a:p>
        </p:txBody>
      </p:sp>
      <p:sp>
        <p:nvSpPr>
          <p:cNvPr id="53" name="Text Box 39"/>
          <p:cNvSpPr txBox="1">
            <a:spLocks noChangeArrowheads="1"/>
          </p:cNvSpPr>
          <p:nvPr/>
        </p:nvSpPr>
        <p:spPr bwMode="auto">
          <a:xfrm>
            <a:off x="4283076" y="4354116"/>
            <a:ext cx="1368425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input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4" name="Text Box 40"/>
          <p:cNvSpPr txBox="1">
            <a:spLocks noChangeArrowheads="1"/>
          </p:cNvSpPr>
          <p:nvPr/>
        </p:nvSpPr>
        <p:spPr bwMode="auto">
          <a:xfrm rot="-5400000">
            <a:off x="-892776" y="3047071"/>
            <a:ext cx="2060958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5" name="Text Box 41"/>
          <p:cNvSpPr txBox="1">
            <a:spLocks noChangeArrowheads="1"/>
          </p:cNvSpPr>
          <p:nvPr/>
        </p:nvSpPr>
        <p:spPr bwMode="auto">
          <a:xfrm rot="-5400000">
            <a:off x="1918799" y="3034514"/>
            <a:ext cx="2035844" cy="24622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marL="180975" indent="-180975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buFontTx/>
              <a:buNone/>
            </a:pPr>
            <a:r>
              <a:rPr lang="nl-NL" sz="1600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output </a:t>
            </a:r>
            <a:r>
              <a:rPr lang="nl-NL" sz="1600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</a:rPr>
              <a:t>uncertainty</a:t>
            </a:r>
            <a:endParaRPr lang="nl-NL" sz="16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</a:endParaRPr>
          </a:p>
        </p:txBody>
      </p:sp>
      <p:sp>
        <p:nvSpPr>
          <p:cNvPr id="56" name="Text Box 8"/>
          <p:cNvSpPr txBox="1">
            <a:spLocks noChangeArrowheads="1"/>
          </p:cNvSpPr>
          <p:nvPr/>
        </p:nvSpPr>
        <p:spPr bwMode="auto">
          <a:xfrm>
            <a:off x="194400" y="914400"/>
            <a:ext cx="8194024" cy="132959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Quantitative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validation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:</a:t>
            </a:r>
          </a:p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in a </a:t>
            </a:r>
            <a:r>
              <a:rPr lang="nl-NL" dirty="0" err="1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dirty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 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model, input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uncertainties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may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be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amplified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or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dampened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.</a:t>
            </a:r>
            <a:endParaRPr lang="nl-NL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59" name="Text Box 8"/>
          <p:cNvSpPr txBox="1">
            <a:spLocks noChangeArrowheads="1"/>
          </p:cNvSpPr>
          <p:nvPr/>
        </p:nvSpPr>
        <p:spPr bwMode="auto">
          <a:xfrm>
            <a:off x="194400" y="194400"/>
            <a:ext cx="8770668" cy="49244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50800" algn="ctr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 lIns="0" tIns="0" rIns="0" bIns="0">
            <a:spAutoFit/>
          </a:bodyPr>
          <a:lstStyle>
            <a:lvl1pPr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5pPr>
            <a:lvl6pPr marL="25146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6pPr>
            <a:lvl7pPr marL="29718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7pPr>
            <a:lvl8pPr marL="34290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8pPr>
            <a:lvl9pPr marL="3886200" indent="-228600" algn="ctr" eaLnBrk="0" fontAlgn="base" hangingPunct="0">
              <a:lnSpc>
                <a:spcPct val="110000"/>
              </a:lnSpc>
              <a:spcBef>
                <a:spcPct val="0"/>
              </a:spcBef>
              <a:spcAft>
                <a:spcPct val="50000"/>
              </a:spcAft>
              <a:buClr>
                <a:schemeClr val="tx2"/>
              </a:buClr>
              <a:buChar char="•"/>
              <a:defRPr sz="2400">
                <a:solidFill>
                  <a:schemeClr val="tx1"/>
                </a:solidFill>
                <a:latin typeface="Arial" charset="0"/>
                <a:ea typeface="ＭＳ Ｐゴシック" pitchFamily="1" charset="-128"/>
              </a:defRPr>
            </a:lvl9pPr>
          </a:lstStyle>
          <a:p>
            <a:pPr algn="l" eaLnBrk="1" hangingPunct="1">
              <a:spcBef>
                <a:spcPct val="50000"/>
              </a:spcBef>
              <a:spcAft>
                <a:spcPct val="10000"/>
              </a:spcAft>
              <a:buFontTx/>
              <a:buNone/>
            </a:pP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for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glass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box </a:t>
            </a:r>
            <a:r>
              <a:rPr lang="nl-NL" sz="3200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models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(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numerical</a:t>
            </a:r>
            <a:r>
              <a:rPr lang="nl-NL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 </a:t>
            </a:r>
            <a:r>
              <a:rPr lang="nl-NL" dirty="0" err="1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confidence</a:t>
            </a:r>
            <a:r>
              <a:rPr lang="nl-NL" sz="3200" dirty="0" smtClean="0">
                <a:solidFill>
                  <a:schemeClr val="bg1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+mn-lt"/>
              </a:rPr>
              <a:t>)</a:t>
            </a:r>
            <a:endParaRPr lang="nl-NL" sz="3200" baseline="-25000" dirty="0">
              <a:solidFill>
                <a:schemeClr val="bg1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+mn-lt"/>
              <a:sym typeface="Symbol" pitchFamily="1" charset="2"/>
            </a:endParaRPr>
          </a:p>
        </p:txBody>
      </p:sp>
      <p:sp>
        <p:nvSpPr>
          <p:cNvPr id="61" name="Rechthoek 60"/>
          <p:cNvSpPr/>
          <p:nvPr/>
        </p:nvSpPr>
        <p:spPr>
          <a:xfrm rot="5400000">
            <a:off x="6786790" y="2206615"/>
            <a:ext cx="4572000" cy="215444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800" dirty="0">
                <a:solidFill>
                  <a:schemeClr val="bg1"/>
                </a:solidFill>
              </a:rPr>
              <a:t>http://www.morguefile.com/archive/display/531309</a:t>
            </a:r>
          </a:p>
        </p:txBody>
      </p:sp>
    </p:spTree>
    <p:extLst>
      <p:ext uri="{BB962C8B-B14F-4D97-AF65-F5344CB8AC3E}">
        <p14:creationId xmlns:p14="http://schemas.microsoft.com/office/powerpoint/2010/main" val="108683662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med" p14:dur="700">
        <p:fade/>
      </p:transition>
    </mc:Choice>
    <mc:Fallback xmlns="">
      <p:transition spd="med">
        <p:fad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500"/>
                                        <p:tgtEl>
                                          <p:spTgt spid="3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1" grpId="0" uiExpand="1" build="p" bldLvl="5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Kantoorthema">
  <a:themeElements>
    <a:clrScheme name="Kantoor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toor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toor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3251</TotalTime>
  <Words>814</Words>
  <Application>Microsoft Office PowerPoint</Application>
  <PresentationFormat>Diavoorstelling (16:9)</PresentationFormat>
  <Paragraphs>169</Paragraphs>
  <Slides>14</Slides>
  <Notes>14</Notes>
  <HiddenSlides>0</HiddenSlides>
  <MMClips>0</MMClips>
  <ScaleCrop>false</ScaleCrop>
  <HeadingPairs>
    <vt:vector size="4" baseType="variant">
      <vt:variant>
        <vt:lpstr>Thema</vt:lpstr>
      </vt:variant>
      <vt:variant>
        <vt:i4>1</vt:i4>
      </vt:variant>
      <vt:variant>
        <vt:lpstr>Diatitels</vt:lpstr>
      </vt:variant>
      <vt:variant>
        <vt:i4>14</vt:i4>
      </vt:variant>
    </vt:vector>
  </HeadingPairs>
  <TitlesOfParts>
    <vt:vector size="15" baseType="lpstr">
      <vt:lpstr>Office Theme</vt:lpstr>
      <vt:lpstr>A core Course on Modeling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  <vt:lpstr>PowerPoint-presentatie</vt:lpstr>
    </vt:vector>
  </TitlesOfParts>
  <Company>TU/e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Student</dc:creator>
  <cp:lastModifiedBy>kees van overveld</cp:lastModifiedBy>
  <cp:revision>334</cp:revision>
  <dcterms:created xsi:type="dcterms:W3CDTF">2013-05-16T11:19:57Z</dcterms:created>
  <dcterms:modified xsi:type="dcterms:W3CDTF">2013-10-10T16:24:10Z</dcterms:modified>
</cp:coreProperties>
</file>